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0" r:id="rId2"/>
    <p:sldId id="328" r:id="rId3"/>
    <p:sldId id="376" r:id="rId4"/>
    <p:sldId id="386" r:id="rId5"/>
    <p:sldId id="380" r:id="rId6"/>
    <p:sldId id="381" r:id="rId7"/>
    <p:sldId id="387" r:id="rId8"/>
    <p:sldId id="384" r:id="rId9"/>
    <p:sldId id="382" r:id="rId10"/>
    <p:sldId id="371" r:id="rId11"/>
    <p:sldId id="374" r:id="rId12"/>
  </p:sldIdLst>
  <p:sldSz cx="9144000" cy="6858000" type="screen4x3"/>
  <p:notesSz cx="6648450" cy="98504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2">
          <p15:clr>
            <a:srgbClr val="A4A3A4"/>
          </p15:clr>
        </p15:guide>
        <p15:guide id="2" pos="209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51D"/>
    <a:srgbClr val="183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029" autoAdjust="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3534" y="900"/>
      </p:cViewPr>
      <p:guideLst>
        <p:guide orient="horz" pos="3102"/>
        <p:guide pos="209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r">
              <a:defRPr sz="1200"/>
            </a:lvl1pPr>
          </a:lstStyle>
          <a:p>
            <a:pPr>
              <a:defRPr/>
            </a:pPr>
            <a:fld id="{C1C89A4E-ECBA-4180-9A47-63BF5D5AC630}" type="datetimeFigureOut">
              <a:rPr lang="sl-SI"/>
              <a:pPr>
                <a:defRPr/>
              </a:pPr>
              <a:t>14. 02. 2016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r">
              <a:defRPr sz="1200"/>
            </a:lvl1pPr>
          </a:lstStyle>
          <a:p>
            <a:pPr>
              <a:defRPr/>
            </a:pPr>
            <a:fld id="{70A8D68C-17F8-479C-8C9C-08135C3D5A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342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/>
          <a:lstStyle>
            <a:lvl1pPr algn="r">
              <a:defRPr sz="1200"/>
            </a:lvl1pPr>
          </a:lstStyle>
          <a:p>
            <a:pPr>
              <a:defRPr/>
            </a:pPr>
            <a:fld id="{212F0D89-4378-4435-AAEE-0098CC84330B}" type="datetimeFigureOut">
              <a:rPr lang="en-US"/>
              <a:pPr>
                <a:defRPr/>
              </a:pPr>
              <a:t>2/14/2016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00" tIns="45100" rIns="90200" bIns="4510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3575" y="4678363"/>
            <a:ext cx="5321300" cy="4433887"/>
          </a:xfrm>
          <a:prstGeom prst="rect">
            <a:avLst/>
          </a:prstGeom>
        </p:spPr>
        <p:txBody>
          <a:bodyPr vert="horz" lIns="90200" tIns="45100" rIns="90200" bIns="4510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0200" tIns="45100" rIns="90200" bIns="45100" rtlCol="0" anchor="b"/>
          <a:lstStyle>
            <a:lvl1pPr algn="r">
              <a:defRPr sz="1200"/>
            </a:lvl1pPr>
          </a:lstStyle>
          <a:p>
            <a:pPr>
              <a:defRPr/>
            </a:pPr>
            <a:fld id="{657E0783-F1D3-49C7-A329-965E2A6718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51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9BDF8E-22B9-47B1-9F10-17B8958CD61B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9628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V okviru svetovalnice so na voljo: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knjižnica centra, v kateri boste našli, knjige, tiskovine in promocijske materiale o študijskih programih in institucijah, seznam literature v knjižnici pa si lahko ogledate tudi na naši spletni strani,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računalnik, na katerem lahko sami ali s pomočjo svetovalca izpolnite prijavo na razpise javnega sklada ali po internetu pobrskate za informacijami o izobraževanju v tujini,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svetovalci, ki lahko odgovorijo na vaša vprašanja, na svetovanje pa se lahko prijavite tudi preko spletne strani,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predstavitve in delavnice o študiju v tujini, prijavi na tuje institucije, o različnih izpitih, pa tudi o skladovih razpisih - z članstvom v klubu boste o teh aktivnostih obveščeni po e-pošti s tedenskimi e-novicami,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in drugo...</a:t>
            </a:r>
          </a:p>
          <a:p>
            <a:endParaRPr lang="sl-SI" sz="1200" kern="1200" dirty="0" smtClean="0">
              <a:latin typeface="Arial" pitchFamily="34" charset="0"/>
              <a:cs typeface="Arial" pitchFamily="34" charset="0"/>
            </a:endParaRPr>
          </a:p>
          <a:p>
            <a:r>
              <a:rPr lang="sl-SI" sz="1200" kern="1200" dirty="0" smtClean="0">
                <a:latin typeface="Arial" pitchFamily="34" charset="0"/>
                <a:cs typeface="Arial" pitchFamily="34" charset="0"/>
              </a:rPr>
              <a:t>Informacijski center je odprt vsak delovni dan med 9. in 12. uro, ob sredah tudi med 14. in 16. uro.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2D603C-95FA-49D0-A8A2-F57E503DD4F0}" type="slidenum">
              <a:rPr lang="en-US" smtClean="0"/>
              <a:pPr/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8047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E0AF85-5864-4EFA-9A2F-73859270C60B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0680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5242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76300" y="460375"/>
            <a:ext cx="4924425" cy="36941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59929" y="4277147"/>
            <a:ext cx="5321300" cy="489654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POGOJI: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ob prvem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vpisu v SŠ program niso starejši od 18 let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državljanstvo RS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status dijaka ali udeleženc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a izobraževanja odraslih (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pomeni tudi, da niso zaposleni, samozaposleni ali vpisani v evidenco brezposelnih oseb)</a:t>
            </a:r>
            <a:endParaRPr lang="sl-SI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baseline="0" dirty="0" smtClean="0">
                <a:latin typeface="Arial" pitchFamily="34" charset="0"/>
                <a:cs typeface="Arial" pitchFamily="34" charset="0"/>
              </a:rPr>
              <a:t>hkrati ne prejemajo druge štipendije ali drugih prejemkov za izobraževanje, razen kadrovske, ki jo smejo prejemati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i="0" u="none" strike="noStrike" kern="1200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IZJEMNI DOSEŽKI: 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Podrobneje so urejeni v pravilniku. V primeru uveljavljanja uvrstitve </a:t>
            </a:r>
            <a:r>
              <a:rPr lang="sl-SI" b="0" i="0" u="sng" strike="noStrike" kern="1200" baseline="0" dirty="0" smtClean="0">
                <a:latin typeface="Arial" pitchFamily="34" charset="0"/>
                <a:cs typeface="Arial" pitchFamily="34" charset="0"/>
              </a:rPr>
              <a:t>na državnem tekmovanju mora biti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podlaga za udeležbo </a:t>
            </a:r>
            <a:r>
              <a:rPr lang="sl-SI" b="0" i="0" u="sng" strike="noStrike" kern="1200" baseline="0" dirty="0" smtClean="0">
                <a:latin typeface="Arial" pitchFamily="34" charset="0"/>
                <a:cs typeface="Arial" pitchFamily="34" charset="0"/>
              </a:rPr>
              <a:t>predhodna uvrstitev na nižji ravni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(šolsko, občinsko, regionalno). Dosežke je možno uveljavljati le enkrat, vendar za zadnji dve šolski leti.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POTRDILA O VPISU: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V veliko pomoč je, če dijaki prejmejo potrdila o vpisu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v višji letnik že ob zaključku letnika spomladi skupaj s potrdilom o uspehu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VIŠINA ŠTIPENDIJE: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Osnovna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štipendija: 66,05 € (v primeru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šolanja v tujini pa 132,10 €)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Dodatki: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vrsto in področje izobraževanja (30,31 €)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učni uspeh (20,56 € za povprečno oceno do 4,5 in 37,90 € za povprečno oceno 4,5 ali več); ne pripada v 1. letniku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izobraževanje zunaj stalnega prebivališča za bivanje (85,53 €)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štipendiste s posebnimi potrebami (50,89 €)</a:t>
            </a: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b="1" dirty="0" smtClean="0">
              <a:latin typeface="Arial" pitchFamily="34" charset="0"/>
              <a:cs typeface="Arial" pitchFamily="34" charset="0"/>
            </a:endParaRP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Opozorilo: 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dodatek na dohodek se od 2012/2013 dalje ne dodeljuje več, ukinjen je bil tudi dodatek za prevoz, ki ga je nadomestila subvencionirana vozovnica.</a:t>
            </a: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b="0" i="0" u="none" strike="noStrike" kern="1200" baseline="0" dirty="0" smtClean="0">
              <a:latin typeface="Arial" pitchFamily="34" charset="0"/>
              <a:cs typeface="Arial" pitchFamily="34" charset="0"/>
            </a:endParaRP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Dodatek za bivanje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: nastanitev najkasneje s 1.9. </a:t>
            </a: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IN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prijava začasnega prebivališča skladno z zakonom o prijavi prebivanja (v 3 dneh od namestitve). Tako pogoje za štipendijo kot dodatke mora namreč vlagatelj izpolnjevati od začetka šolskega leta!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4275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76300" y="460375"/>
            <a:ext cx="4924425" cy="36941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59929" y="4277147"/>
            <a:ext cx="5321300" cy="489654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POGOJI: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ob prvem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vpisu v SŠ program niso starejši od 22 let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državljanstvo RS, državljanstvo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EU s 5 letnim prebivanjem, EU migranti in obmejni delavci (in družinski člani), tretje države s statusom rezidenta za daljši čas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status dijaka ali udeleženc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a izobraževanja odraslih (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pomeni tudi, da niso zaposleni, samozaposleni ali vpisani v evidenco brezposelnih oseb)</a:t>
            </a:r>
            <a:endParaRPr lang="sl-SI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baseline="0" dirty="0" smtClean="0">
                <a:latin typeface="Arial" pitchFamily="34" charset="0"/>
                <a:cs typeface="Arial" pitchFamily="34" charset="0"/>
              </a:rPr>
              <a:t>hkrati ne prejemajo državne štipendije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i="0" u="none" strike="noStrike" kern="1200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USPEH za OŠ: 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ocene </a:t>
            </a:r>
            <a:r>
              <a:rPr lang="sl-SI" b="0" i="0" u="sng" strike="noStrike" kern="1200" baseline="0" dirty="0" smtClean="0">
                <a:latin typeface="Arial" pitchFamily="34" charset="0"/>
                <a:cs typeface="Arial" pitchFamily="34" charset="0"/>
              </a:rPr>
              <a:t>vseh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predmetov v 9. razredu OŠ oz. vse ocene vseh predmetov predhodnega letnika SŠ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i="0" u="none" strike="noStrike" kern="1200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KONCEPT: 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ni potreben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i="0" u="none" strike="noStrike" kern="1200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IZJEMNI DOSEŽKI: 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Podrobneje so urejeni v pravilniku. V primeru uveljavljanja uvrstitve </a:t>
            </a:r>
            <a:r>
              <a:rPr lang="sl-SI" b="0" i="0" u="sng" strike="noStrike" kern="1200" baseline="0" dirty="0" smtClean="0">
                <a:latin typeface="Arial" pitchFamily="34" charset="0"/>
                <a:cs typeface="Arial" pitchFamily="34" charset="0"/>
              </a:rPr>
              <a:t>na državnem tekmovanju mora biti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podlaga za udeležbo </a:t>
            </a:r>
            <a:r>
              <a:rPr lang="sl-SI" b="0" i="0" u="sng" strike="noStrike" kern="1200" baseline="0" dirty="0" smtClean="0">
                <a:latin typeface="Arial" pitchFamily="34" charset="0"/>
                <a:cs typeface="Arial" pitchFamily="34" charset="0"/>
              </a:rPr>
              <a:t>predhodna uvrstitev na nižji ravni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(šolsko, občinsko, regionalno). Dosežke je možno uveljavljati le enkrat, vendar za zadnji dve šolski leti ob prehodu med stopnjami, sicer pa dosežke na isti stopnji.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sl-SI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RANGIRANJE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(razvrščanje):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sl-SI" baseline="0" dirty="0" smtClean="0">
                <a:latin typeface="Arial" pitchFamily="34" charset="0"/>
                <a:cs typeface="Arial" pitchFamily="34" charset="0"/>
              </a:rPr>
              <a:t>samo pri novih vlagateljih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sl-SI" baseline="0" dirty="0" smtClean="0">
                <a:latin typeface="Arial" pitchFamily="34" charset="0"/>
                <a:cs typeface="Arial" pitchFamily="34" charset="0"/>
              </a:rPr>
              <a:t>morajo izpolnjevati vse pogoje in imeti popolno vlogo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baseline="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sl-SI" baseline="0" dirty="0" smtClean="0">
                <a:latin typeface="Arial" pitchFamily="34" charset="0"/>
                <a:cs typeface="Arial" pitchFamily="34" charset="0"/>
              </a:rPr>
              <a:t>Izberejo se višje uvrščeni po točkah za izjemne dosežke glede na razpoložljiva sredstva za posamezno skupino. Višino sredstev za posamezno skupino določi MDDSZ.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baseline="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VIŠINA ŠTIPENDIJE: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Osnovna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štipendija: 120€ (v primeru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šolanja v tujini pa 240€)</a:t>
            </a: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l-SI" b="1" dirty="0" smtClean="0">
                <a:latin typeface="Arial" pitchFamily="34" charset="0"/>
                <a:cs typeface="Arial" pitchFamily="34" charset="0"/>
              </a:rPr>
              <a:t>Dodatki: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bivanje (80 €)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 štipendiste s posebnimi potrebami (50 €)</a:t>
            </a: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b="1" dirty="0" smtClean="0">
              <a:latin typeface="Arial" pitchFamily="34" charset="0"/>
              <a:cs typeface="Arial" pitchFamily="34" charset="0"/>
            </a:endParaRPr>
          </a:p>
          <a:p>
            <a:pPr marR="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Dodatek za bivanje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: nastanitev najkasneje s 1.9. </a:t>
            </a:r>
            <a:r>
              <a:rPr lang="sl-SI" b="1" i="0" u="none" strike="noStrike" kern="1200" baseline="0" dirty="0" smtClean="0">
                <a:latin typeface="Arial" pitchFamily="34" charset="0"/>
                <a:cs typeface="Arial" pitchFamily="34" charset="0"/>
              </a:rPr>
              <a:t>IN</a:t>
            </a:r>
            <a:r>
              <a:rPr lang="sl-SI" b="0" i="0" u="none" strike="noStrike" kern="1200" baseline="0" dirty="0" smtClean="0">
                <a:latin typeface="Arial" pitchFamily="34" charset="0"/>
                <a:cs typeface="Arial" pitchFamily="34" charset="0"/>
              </a:rPr>
              <a:t> prijava začasnega prebivališča skladno z zakonom o prijavi prebivanja (v 3 dneh od namestitve) in ustrezna oddaljenost in ustrezna najemnina. Tako pogoje za štipendijo kot dodatke mora namreč vlagatelj izpolnjevati od začetka šolskega leta!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2902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03834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i="0" dirty="0" smtClean="0">
                <a:latin typeface="Arial" pitchFamily="34" charset="0"/>
                <a:cs typeface="Arial" pitchFamily="34" charset="0"/>
              </a:rPr>
              <a:t>Dijak lahko vloži vlogo na svoj 18. rojstni dan ali kasneje!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l-SI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i="0" dirty="0" smtClean="0">
                <a:latin typeface="Arial" pitchFamily="34" charset="0"/>
                <a:cs typeface="Arial" pitchFamily="34" charset="0"/>
              </a:rPr>
              <a:t>Vloga se vloži pri pristojnem Centru za socialno delo (CSD)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Če želi dijak prejemati državno štipendijo od 1.9. dalje, mora vlogo za nadaljnje prejemanje vložiti najkasneje do 31.8.!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sl-SI" b="1" i="0" dirty="0" smtClean="0">
                <a:latin typeface="Arial" pitchFamily="34" charset="0"/>
                <a:cs typeface="Arial" pitchFamily="34" charset="0"/>
              </a:rPr>
              <a:t>POMEMBNO</a:t>
            </a:r>
            <a:r>
              <a:rPr lang="sl-SI" i="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sl-SI" i="0" baseline="0" dirty="0" smtClean="0">
                <a:latin typeface="Arial" pitchFamily="34" charset="0"/>
                <a:cs typeface="Arial" pitchFamily="34" charset="0"/>
              </a:rPr>
              <a:t> Če se državni štipendiji odpovedo, je ne morejo več pridobiti na isti ravni oziroma stopnji!!</a:t>
            </a:r>
          </a:p>
          <a:p>
            <a:pPr marL="0" indent="0">
              <a:buFont typeface="Arial" pitchFamily="34" charset="0"/>
              <a:buNone/>
            </a:pP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Od 1.1.2016 obstaja možnost odpovedi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državni štipendiji od začetka tekočega šolskega leta (možnost vložitve vloge za državno in Zoisovo štipendijo hkrati).</a:t>
            </a: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Dohodkovni razredi: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razred - do 30% - 190 €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razred – nad 30% do 36% - 160 €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razred – nad 36% do 42% - 130 €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razred – nad 42% do 53% - 100 €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sl-SI" dirty="0">
                <a:latin typeface="Arial" pitchFamily="34" charset="0"/>
                <a:cs typeface="Arial" pitchFamily="34" charset="0"/>
              </a:rPr>
              <a:t>razred – nad 53% do 64% - 70 </a:t>
            </a:r>
            <a:r>
              <a:rPr lang="sl-SI" dirty="0" smtClean="0">
                <a:latin typeface="Arial" pitchFamily="34" charset="0"/>
                <a:cs typeface="Arial" pitchFamily="34" charset="0"/>
              </a:rPr>
              <a:t>€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sl-SI" dirty="0" smtClean="0">
                <a:latin typeface="Arial" pitchFamily="34" charset="0"/>
                <a:cs typeface="Arial" pitchFamily="34" charset="0"/>
              </a:rPr>
              <a:t>Zadnji razred se uporablja</a:t>
            </a:r>
            <a:r>
              <a:rPr lang="sl-SI" baseline="0" dirty="0" smtClean="0">
                <a:latin typeface="Arial" pitchFamily="34" charset="0"/>
                <a:cs typeface="Arial" pitchFamily="34" charset="0"/>
              </a:rPr>
              <a:t> le delno</a:t>
            </a:r>
            <a:endParaRPr lang="sl-SI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3081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l-SI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7978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34" charset="0"/>
              <a:buNone/>
            </a:pPr>
            <a:r>
              <a:rPr lang="sl-SI" i="0" dirty="0" smtClean="0">
                <a:latin typeface="Arial" pitchFamily="34" charset="0"/>
                <a:cs typeface="Arial" pitchFamily="34" charset="0"/>
              </a:rPr>
              <a:t>Arhiv v </a:t>
            </a:r>
            <a:r>
              <a:rPr lang="sl-SI" i="0" dirty="0" err="1" smtClean="0">
                <a:latin typeface="Arial" pitchFamily="34" charset="0"/>
                <a:cs typeface="Arial" pitchFamily="34" charset="0"/>
              </a:rPr>
              <a:t>izmenjevalnici</a:t>
            </a:r>
            <a:r>
              <a:rPr lang="sl-SI" i="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sl-SI" i="0" baseline="0" dirty="0" smtClean="0">
                <a:latin typeface="Arial" pitchFamily="34" charset="0"/>
                <a:cs typeface="Arial" pitchFamily="34" charset="0"/>
              </a:rPr>
              <a:t>Ponovno obvezna prijava</a:t>
            </a:r>
          </a:p>
          <a:p>
            <a:pPr marL="171450" indent="-171450">
              <a:buFontTx/>
              <a:buChar char="-"/>
            </a:pPr>
            <a:r>
              <a:rPr lang="sl-SI" i="0" baseline="0" dirty="0" smtClean="0">
                <a:latin typeface="Arial" pitchFamily="34" charset="0"/>
                <a:cs typeface="Arial" pitchFamily="34" charset="0"/>
              </a:rPr>
              <a:t>delodajalca lahko dijak </a:t>
            </a:r>
            <a:r>
              <a:rPr lang="sl-SI" i="0" baseline="0" dirty="0" err="1" smtClean="0">
                <a:latin typeface="Arial" pitchFamily="34" charset="0"/>
                <a:cs typeface="Arial" pitchFamily="34" charset="0"/>
              </a:rPr>
              <a:t>kontaktira</a:t>
            </a:r>
            <a:r>
              <a:rPr lang="sl-SI" i="0" baseline="0" dirty="0" smtClean="0">
                <a:latin typeface="Arial" pitchFamily="34" charset="0"/>
                <a:cs typeface="Arial" pitchFamily="34" charset="0"/>
              </a:rPr>
              <a:t> tudi, če ta nima razpisanih štipendij in preveri, ali ta možnost obstaja (</a:t>
            </a:r>
            <a:r>
              <a:rPr lang="sl-SI" i="0" baseline="0" dirty="0" err="1" smtClean="0">
                <a:latin typeface="Arial" pitchFamily="34" charset="0"/>
                <a:cs typeface="Arial" pitchFamily="34" charset="0"/>
              </a:rPr>
              <a:t>proaktivnost</a:t>
            </a:r>
            <a:r>
              <a:rPr lang="sl-SI" i="0" baseline="0" dirty="0" smtClean="0">
                <a:latin typeface="Arial" pitchFamily="34" charset="0"/>
                <a:cs typeface="Arial" pitchFamily="34" charset="0"/>
              </a:rPr>
              <a:t> lahko velikokrat prinese uspeh)</a:t>
            </a:r>
            <a:endParaRPr lang="sl-SI" i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3691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34" charset="0"/>
              <a:buNone/>
            </a:pPr>
            <a:endParaRPr lang="sl-SI" i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42E21-2C2C-45BF-B348-4CE118208FF5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9192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857256"/>
          </a:xfrm>
          <a:solidFill>
            <a:srgbClr val="183884"/>
          </a:solidFill>
        </p:spPr>
        <p:txBody>
          <a:bodyPr>
            <a:normAutofit/>
          </a:bodyPr>
          <a:lstStyle>
            <a:lvl1pPr marL="363538" indent="0" algn="l">
              <a:defRPr sz="3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5379" y="235743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lang="sl-SI" sz="3200" kern="1200" dirty="0" smtClean="0">
                <a:solidFill>
                  <a:srgbClr val="18388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dirty="0" smtClean="0"/>
              <a:t>Kliknite, če želite urediti slog podnaslova matrice</a:t>
            </a:r>
            <a:endParaRPr lang="sl-SI" dirty="0"/>
          </a:p>
        </p:txBody>
      </p:sp>
      <p:pic>
        <p:nvPicPr>
          <p:cNvPr id="5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78ABB-7513-487B-A636-216A24E4418D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BDB5A-BF92-44EA-A3FD-A24D13C1A971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8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9ED06-6C96-4825-AE02-C868BA75A490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788A1-022A-472A-A5F3-F1B60C7ED052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8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33F40-CAED-4B45-B2C0-E72EB3D50AEF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3D622-3A1D-43DE-8E7D-67833083A8F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7" name="Naslov 1"/>
          <p:cNvSpPr txBox="1">
            <a:spLocks/>
          </p:cNvSpPr>
          <p:nvPr userDrawn="1"/>
        </p:nvSpPr>
        <p:spPr bwMode="auto">
          <a:xfrm>
            <a:off x="0" y="357166"/>
            <a:ext cx="9144000" cy="857256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smtClean="0"/>
              <a:t>Kliknite, če želite urediti slog naslova matrice</a:t>
            </a:r>
            <a:endParaRPr lang="sl-SI" dirty="0"/>
          </a:p>
        </p:txBody>
      </p:sp>
      <p:pic>
        <p:nvPicPr>
          <p:cNvPr id="9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C09A5-702C-4373-B970-582B7ECDF135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DA6C1-024F-49BD-9E99-A0E2E316D58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8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3D093-A135-445A-9F46-CD15C16B34CC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ECBA-29CA-4F71-9C1F-44DFF8ED012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8" name="Naslov 1"/>
          <p:cNvSpPr txBox="1">
            <a:spLocks/>
          </p:cNvSpPr>
          <p:nvPr userDrawn="1"/>
        </p:nvSpPr>
        <p:spPr bwMode="auto">
          <a:xfrm>
            <a:off x="0" y="357166"/>
            <a:ext cx="9144000" cy="857256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pic>
        <p:nvPicPr>
          <p:cNvPr id="10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90FEE-1091-4E84-A9F7-D9E1AF0BE665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52730-9EE3-48A6-AD3C-F9F0832AA228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11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>
                <a:solidFill>
                  <a:srgbClr val="183884"/>
                </a:solidFill>
              </a:defRPr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A49EA-CA77-4218-A645-CA6ECA44F54A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E092C-F056-4FE7-8355-673F35ED5A57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7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920A6-174E-4B21-83D3-25011ADA49E6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A8B6-1FC0-4DF0-8904-D12BBE98DD2E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5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68C13-4A53-4788-A743-127DFF64A033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84463-86B5-48AB-8FE7-7B005B057056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9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9C9-1680-4671-85F4-13C89E42E46A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6D91-12AB-4F50-98A3-FEA16EE599A8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9" name="Picture 2" descr="K:\Logotipi\SkladKadri_LOGO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993088"/>
            <a:ext cx="1584176" cy="6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58296"/>
            <a:ext cx="2810256" cy="58826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F4D799-B419-404F-ABF7-9FE725366D09}" type="datetimeFigureOut">
              <a:rPr lang="sl-SI"/>
              <a:pPr>
                <a:defRPr/>
              </a:pPr>
              <a:t>14. 02. 2016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65500C-AC14-4686-B1A1-40C836E28734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477" r:id="rId2"/>
    <p:sldLayoutId id="2147484478" r:id="rId3"/>
    <p:sldLayoutId id="2147484479" r:id="rId4"/>
    <p:sldLayoutId id="2147484480" r:id="rId5"/>
    <p:sldLayoutId id="2147484481" r:id="rId6"/>
    <p:sldLayoutId id="2147484482" r:id="rId7"/>
    <p:sldLayoutId id="2147484483" r:id="rId8"/>
    <p:sldLayoutId id="2147484484" r:id="rId9"/>
    <p:sldLayoutId id="2147484485" r:id="rId10"/>
    <p:sldLayoutId id="21474844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1838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83884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83884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83884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83884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18388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18388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18388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8388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18388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>
          <a:xfrm>
            <a:off x="0" y="2214563"/>
            <a:ext cx="9144000" cy="1714500"/>
          </a:xfrm>
          <a:solidFill>
            <a:srgbClr val="183884"/>
          </a:solidFill>
        </p:spPr>
        <p:txBody>
          <a:bodyPr/>
          <a:lstStyle/>
          <a:p>
            <a:pPr algn="ctr" eaLnBrk="1" hangingPunct="1">
              <a:spcBef>
                <a:spcPts val="300"/>
              </a:spcBef>
            </a:pPr>
            <a:r>
              <a:rPr lang="sl-SI" sz="4000" b="1" dirty="0" smtClean="0">
                <a:solidFill>
                  <a:schemeClr val="bg1"/>
                </a:solidFill>
                <a:cs typeface="Arial" charset="0"/>
              </a:rPr>
              <a:t>Srečanje svetovalnih delavcev</a:t>
            </a:r>
            <a:endParaRPr lang="sl-SI" sz="2400" dirty="0" smtClean="0">
              <a:cs typeface="Arial" charset="0"/>
            </a:endParaRPr>
          </a:p>
        </p:txBody>
      </p:sp>
      <p:pic>
        <p:nvPicPr>
          <p:cNvPr id="3075" name="Picture 2" descr="K:\Logotipi\SkladKadri_LOGO_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9070" y="548681"/>
            <a:ext cx="2417075" cy="99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jeZBesedilom 4"/>
          <p:cNvSpPr txBox="1"/>
          <p:nvPr/>
        </p:nvSpPr>
        <p:spPr>
          <a:xfrm>
            <a:off x="1043608" y="4495800"/>
            <a:ext cx="712879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sl-SI" sz="2000" b="1" dirty="0" smtClean="0">
                <a:solidFill>
                  <a:srgbClr val="183884"/>
                </a:solidFill>
                <a:latin typeface="Arial"/>
                <a:ea typeface="+mj-ea"/>
                <a:cs typeface="Arial" charset="0"/>
              </a:rPr>
              <a:t>Irena Kuntarič Hribar</a:t>
            </a:r>
            <a:r>
              <a:rPr lang="sl-SI" sz="2000" dirty="0" smtClean="0">
                <a:solidFill>
                  <a:srgbClr val="183884"/>
                </a:solidFill>
                <a:latin typeface="Arial"/>
                <a:ea typeface="+mj-ea"/>
                <a:cs typeface="Arial" charset="0"/>
              </a:rPr>
              <a:t>, MDDSZ</a:t>
            </a:r>
            <a:endParaRPr lang="sl-SI" sz="2000" b="1" dirty="0" smtClean="0">
              <a:solidFill>
                <a:srgbClr val="183884"/>
              </a:solidFill>
              <a:latin typeface="Arial"/>
              <a:ea typeface="+mj-ea"/>
              <a:cs typeface="Arial" charset="0"/>
            </a:endParaRPr>
          </a:p>
          <a:p>
            <a:pPr>
              <a:spcBef>
                <a:spcPts val="1200"/>
              </a:spcBef>
              <a:defRPr/>
            </a:pPr>
            <a:r>
              <a:rPr lang="sl-SI" sz="2000" b="1" dirty="0" smtClean="0">
                <a:solidFill>
                  <a:srgbClr val="183884"/>
                </a:solidFill>
                <a:latin typeface="Arial"/>
                <a:ea typeface="+mj-ea"/>
                <a:cs typeface="Arial" charset="0"/>
              </a:rPr>
              <a:t>Darinka Trček, </a:t>
            </a:r>
            <a:r>
              <a:rPr lang="sl-SI" sz="2000" dirty="0" smtClean="0">
                <a:solidFill>
                  <a:srgbClr val="183884"/>
                </a:solidFill>
                <a:latin typeface="Arial"/>
                <a:ea typeface="+mj-ea"/>
                <a:cs typeface="Arial" charset="0"/>
              </a:rPr>
              <a:t>JSRSRKŠ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39" y="548680"/>
            <a:ext cx="4769625" cy="998414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242888" y="5805264"/>
            <a:ext cx="8865616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76" name="PoljeZBesedilom 3"/>
          <p:cNvSpPr txBox="1">
            <a:spLocks noChangeArrowheads="1"/>
          </p:cNvSpPr>
          <p:nvPr/>
        </p:nvSpPr>
        <p:spPr bwMode="auto">
          <a:xfrm>
            <a:off x="1043608" y="6197302"/>
            <a:ext cx="366174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dirty="0" smtClean="0">
                <a:solidFill>
                  <a:srgbClr val="183884"/>
                </a:solidFill>
                <a:cs typeface="Arial" charset="0"/>
              </a:rPr>
              <a:t>Ljubljana, februar 2016</a:t>
            </a:r>
            <a:endParaRPr lang="sl-SI" sz="2000" dirty="0">
              <a:solidFill>
                <a:srgbClr val="183884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57250" y="1428751"/>
            <a:ext cx="7215188" cy="3500448"/>
          </a:xfrm>
        </p:spPr>
        <p:txBody>
          <a:bodyPr>
            <a:normAutofit/>
          </a:bodyPr>
          <a:lstStyle/>
          <a:p>
            <a:pPr marL="363538" indent="-363538">
              <a:lnSpc>
                <a:spcPct val="110000"/>
              </a:lnSpc>
              <a:buFont typeface="Courier New" pitchFamily="49" charset="0"/>
              <a:buChar char="o"/>
              <a:defRPr/>
            </a:pPr>
            <a:endParaRPr sz="1800" smtClean="0">
              <a:latin typeface="Arial" charset="0"/>
              <a:cs typeface="Arial" charset="0"/>
            </a:endParaRPr>
          </a:p>
          <a:p>
            <a:pPr marL="363538" indent="-363538">
              <a:lnSpc>
                <a:spcPct val="110000"/>
              </a:lnSpc>
              <a:buFont typeface="Arial" pitchFamily="34" charset="0"/>
              <a:buChar char="•"/>
              <a:defRPr/>
            </a:pPr>
            <a:endParaRPr sz="1800">
              <a:latin typeface="Arial" charset="0"/>
              <a:cs typeface="Arial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357158" y="1500174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smtClean="0">
                <a:solidFill>
                  <a:srgbClr val="183884"/>
                </a:solidFill>
                <a:ea typeface="+mj-ea"/>
                <a:cs typeface="Arial" charset="0"/>
              </a:rPr>
              <a:t>Kaj nudimo dijakom</a:t>
            </a: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: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spletne strani z informacijami o izobraževanju in štipendijah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spletni klub s tedenskimi e-novicami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predstavitve in svetovanje glede izobraževanja v tujini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pooblaščen EducationUSA center</a:t>
            </a:r>
          </a:p>
          <a:p>
            <a:pPr marL="360363" indent="-360363"/>
            <a:endParaRPr lang="sl-SI" sz="2400" dirty="0" smtClean="0">
              <a:solidFill>
                <a:srgbClr val="183884"/>
              </a:solidFill>
              <a:ea typeface="+mj-ea"/>
              <a:cs typeface="Arial" charset="0"/>
            </a:endParaRPr>
          </a:p>
          <a:p>
            <a:pPr marL="360363" indent="-360363"/>
            <a:r>
              <a:rPr lang="sl-SI" sz="2400" b="1" dirty="0" smtClean="0">
                <a:solidFill>
                  <a:srgbClr val="183884"/>
                </a:solidFill>
                <a:ea typeface="+mj-ea"/>
                <a:cs typeface="Arial" charset="0"/>
              </a:rPr>
              <a:t>Možnosti sodelovanja s šolami: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informiranje za svetovalce v regijah (tujina, štipendije…)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predstavitve za dijake (za več šol)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  <a:ea typeface="+mj-ea"/>
                <a:cs typeface="Arial" charset="0"/>
              </a:rPr>
              <a:t>tudi šolski svetovalci se lahko brezplačno včlanite v klub</a:t>
            </a:r>
          </a:p>
        </p:txBody>
      </p:sp>
      <p:sp>
        <p:nvSpPr>
          <p:cNvPr id="8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Štipendije Ad futura za mednarodno mobilnost</a:t>
            </a:r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Svetovalni center</a:t>
            </a:r>
            <a:endParaRPr lang="sl-SI" dirty="0"/>
          </a:p>
        </p:txBody>
      </p:sp>
    </p:spTree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612187" cy="4143404"/>
          </a:xfrm>
        </p:spPr>
        <p:txBody>
          <a:bodyPr>
            <a:noAutofit/>
          </a:bodyPr>
          <a:lstStyle/>
          <a:p>
            <a:endParaRPr lang="sl-SI" sz="2400" dirty="0" smtClean="0">
              <a:cs typeface="Arial" charset="0"/>
            </a:endParaRPr>
          </a:p>
          <a:p>
            <a:r>
              <a:rPr lang="sl-SI" sz="2400" b="1" dirty="0" smtClean="0">
                <a:cs typeface="Arial" charset="0"/>
              </a:rPr>
              <a:t>Javni sklad Republike Slovenije </a:t>
            </a:r>
          </a:p>
          <a:p>
            <a:r>
              <a:rPr lang="sl-SI" sz="2400" b="1" dirty="0" smtClean="0">
                <a:latin typeface="Arial" charset="0"/>
                <a:cs typeface="Arial" charset="0"/>
              </a:rPr>
              <a:t>za razvoj kadrov in štipendije</a:t>
            </a:r>
          </a:p>
          <a:p>
            <a:r>
              <a:rPr lang="sl-SI" sz="2200" dirty="0" smtClean="0">
                <a:latin typeface="Arial" charset="0"/>
                <a:cs typeface="Arial" charset="0"/>
              </a:rPr>
              <a:t>Dunajska 22</a:t>
            </a:r>
            <a:r>
              <a:rPr lang="sl-SI" sz="2200" dirty="0">
                <a:latin typeface="Arial" charset="0"/>
                <a:cs typeface="Arial" charset="0"/>
              </a:rPr>
              <a:t>, Ljubljana, Tel.: 01 / 434 10 80</a:t>
            </a:r>
          </a:p>
          <a:p>
            <a:r>
              <a:rPr lang="sl-SI" sz="2200" u="sng" dirty="0" err="1" smtClean="0">
                <a:solidFill>
                  <a:srgbClr val="DA251D"/>
                </a:solidFill>
                <a:latin typeface="Arial" charset="0"/>
                <a:cs typeface="Arial" charset="0"/>
              </a:rPr>
              <a:t>www.sklad</a:t>
            </a:r>
            <a:r>
              <a:rPr lang="sl-SI" sz="2200" u="sng" dirty="0" smtClean="0">
                <a:solidFill>
                  <a:srgbClr val="DA251D"/>
                </a:solidFill>
                <a:latin typeface="Arial" charset="0"/>
                <a:cs typeface="Arial" charset="0"/>
              </a:rPr>
              <a:t>-</a:t>
            </a:r>
            <a:r>
              <a:rPr lang="sl-SI" sz="2200" u="sng" dirty="0" err="1" smtClean="0">
                <a:solidFill>
                  <a:srgbClr val="DA251D"/>
                </a:solidFill>
                <a:latin typeface="Arial" charset="0"/>
                <a:cs typeface="Arial" charset="0"/>
              </a:rPr>
              <a:t>kadri.si</a:t>
            </a:r>
            <a:endParaRPr lang="sl-SI" sz="2200" u="sng" dirty="0" smtClean="0">
              <a:solidFill>
                <a:srgbClr val="DA251D"/>
              </a:solidFill>
              <a:latin typeface="Arial" charset="0"/>
              <a:cs typeface="Arial" charset="0"/>
            </a:endParaRPr>
          </a:p>
          <a:p>
            <a:r>
              <a:rPr lang="sl-SI" sz="2200" u="sng" dirty="0" smtClean="0">
                <a:solidFill>
                  <a:srgbClr val="DA251D"/>
                </a:solidFill>
                <a:latin typeface="Arial" charset="0"/>
                <a:cs typeface="Arial" charset="0"/>
              </a:rPr>
              <a:t>info@sklad-</a:t>
            </a:r>
            <a:r>
              <a:rPr lang="sl-SI" sz="2200" u="sng" dirty="0" err="1" smtClean="0">
                <a:solidFill>
                  <a:srgbClr val="DA251D"/>
                </a:solidFill>
                <a:latin typeface="Arial" charset="0"/>
                <a:cs typeface="Arial" charset="0"/>
              </a:rPr>
              <a:t>kadri.si</a:t>
            </a:r>
            <a:endParaRPr lang="sl-SI" sz="2200" u="sng" dirty="0" smtClean="0">
              <a:solidFill>
                <a:srgbClr val="DA251D"/>
              </a:solidFill>
              <a:latin typeface="Arial" charset="0"/>
              <a:cs typeface="Arial" charset="0"/>
            </a:endParaRPr>
          </a:p>
          <a:p>
            <a:endParaRPr lang="sl-SI" sz="2400" dirty="0">
              <a:latin typeface="Arial" charset="0"/>
              <a:cs typeface="Arial" charset="0"/>
            </a:endParaRPr>
          </a:p>
        </p:txBody>
      </p:sp>
      <p:sp>
        <p:nvSpPr>
          <p:cNvPr id="11267" name="Naslov 3"/>
          <p:cNvSpPr>
            <a:spLocks noGrp="1"/>
          </p:cNvSpPr>
          <p:nvPr>
            <p:ph type="ctrTitle"/>
          </p:nvPr>
        </p:nvSpPr>
        <p:spPr>
          <a:xfrm>
            <a:off x="0" y="357188"/>
            <a:ext cx="9144000" cy="1071562"/>
          </a:xfrm>
        </p:spPr>
        <p:txBody>
          <a:bodyPr/>
          <a:lstStyle/>
          <a:p>
            <a:r>
              <a:rPr lang="sl-SI" dirty="0" smtClean="0">
                <a:latin typeface="Arial" charset="0"/>
                <a:cs typeface="Arial" charset="0"/>
              </a:rPr>
              <a:t>Vprašanja?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6063" y="1357313"/>
            <a:ext cx="8612187" cy="4591967"/>
          </a:xfrm>
        </p:spPr>
        <p:txBody>
          <a:bodyPr>
            <a:normAutofit lnSpcReduction="10000"/>
          </a:bodyPr>
          <a:lstStyle/>
          <a:p>
            <a:pPr marL="363538" indent="-363538">
              <a:lnSpc>
                <a:spcPct val="110000"/>
              </a:lnSpc>
              <a:defRPr/>
            </a:pPr>
            <a:r>
              <a:rPr sz="2200" b="1" dirty="0" smtClean="0">
                <a:solidFill>
                  <a:srgbClr val="DA251D"/>
                </a:solidFill>
              </a:rPr>
              <a:t>Štipendije za </a:t>
            </a:r>
            <a:r>
              <a:rPr sz="2200" b="1" dirty="0">
                <a:solidFill>
                  <a:srgbClr val="DA251D"/>
                </a:solidFill>
              </a:rPr>
              <a:t>dijake in </a:t>
            </a:r>
            <a:r>
              <a:rPr sz="2200" b="1" dirty="0" smtClean="0">
                <a:solidFill>
                  <a:srgbClr val="DA251D"/>
                </a:solidFill>
              </a:rPr>
              <a:t>študente </a:t>
            </a:r>
            <a:r>
              <a:rPr sz="2200" b="1" dirty="0" err="1" smtClean="0">
                <a:solidFill>
                  <a:srgbClr val="DA251D"/>
                </a:solidFill>
              </a:rPr>
              <a:t>pri</a:t>
            </a:r>
            <a:r>
              <a:rPr sz="2200" b="1" dirty="0" smtClean="0">
                <a:solidFill>
                  <a:srgbClr val="DA251D"/>
                </a:solidFill>
              </a:rPr>
              <a:t> </a:t>
            </a:r>
            <a:r>
              <a:rPr sz="2200" b="1" dirty="0" err="1" smtClean="0">
                <a:solidFill>
                  <a:srgbClr val="DA251D"/>
                </a:solidFill>
              </a:rPr>
              <a:t>skladu</a:t>
            </a:r>
            <a:r>
              <a:rPr sz="2200" b="1" dirty="0" smtClean="0">
                <a:solidFill>
                  <a:srgbClr val="DA251D"/>
                </a:solidFill>
              </a:rPr>
              <a:t>:</a:t>
            </a:r>
            <a:endParaRPr sz="2200" b="1" dirty="0">
              <a:solidFill>
                <a:srgbClr val="DA251D"/>
              </a:solidFill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sz="2200" dirty="0"/>
              <a:t>Zoisove štipendije</a:t>
            </a:r>
            <a:r>
              <a:rPr sz="2200" dirty="0" smtClean="0"/>
              <a:t>,</a:t>
            </a: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sl-SI" sz="2200" dirty="0" smtClean="0"/>
              <a:t>Štipendije za deficitarne poklice,</a:t>
            </a:r>
            <a:endParaRPr sz="2200" dirty="0"/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sl-SI" sz="2200" dirty="0"/>
              <a:t>štipendije </a:t>
            </a:r>
            <a:r>
              <a:rPr sz="2200" dirty="0" smtClean="0"/>
              <a:t>Ad futura za mednarodno mobilnost,</a:t>
            </a: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sz="2200" dirty="0" smtClean="0"/>
              <a:t>štipendije </a:t>
            </a:r>
            <a:r>
              <a:rPr sz="2200" dirty="0"/>
              <a:t>za Slovence v zamejstvu in po </a:t>
            </a:r>
            <a:r>
              <a:rPr sz="2200" dirty="0" smtClean="0"/>
              <a:t>svetu.</a:t>
            </a:r>
          </a:p>
          <a:p>
            <a:pPr>
              <a:defRPr/>
            </a:pPr>
            <a:endParaRPr lang="sl-SI" sz="2200" b="1" dirty="0" smtClean="0">
              <a:solidFill>
                <a:srgbClr val="DA251D"/>
              </a:solidFill>
            </a:endParaRPr>
          </a:p>
          <a:p>
            <a:pPr algn="r">
              <a:defRPr/>
            </a:pPr>
            <a:r>
              <a:rPr lang="sl-SI" sz="2200" b="1" dirty="0" smtClean="0">
                <a:solidFill>
                  <a:srgbClr val="DA251D"/>
                </a:solidFill>
              </a:rPr>
              <a:t>Druge štipendije:</a:t>
            </a:r>
          </a:p>
          <a:p>
            <a:pPr marL="355600" indent="-355600" algn="r">
              <a:buFont typeface="Arial" pitchFamily="34" charset="0"/>
              <a:buChar char="•"/>
              <a:defRPr/>
            </a:pPr>
            <a:r>
              <a:rPr lang="sl-SI" sz="2200" dirty="0" smtClean="0"/>
              <a:t>državne štipendije,</a:t>
            </a:r>
          </a:p>
          <a:p>
            <a:pPr marL="355600" indent="-355600" algn="r">
              <a:buFont typeface="Arial" pitchFamily="34" charset="0"/>
              <a:buChar char="•"/>
              <a:defRPr/>
            </a:pPr>
            <a:r>
              <a:rPr lang="sl-SI" sz="2200" dirty="0" smtClean="0"/>
              <a:t>kadrovske štipendije,</a:t>
            </a:r>
          </a:p>
          <a:p>
            <a:pPr marL="355600" indent="-355600" algn="r">
              <a:buFont typeface="Arial" pitchFamily="34" charset="0"/>
              <a:buChar char="•"/>
              <a:defRPr/>
            </a:pPr>
            <a:r>
              <a:rPr lang="sl-SI" sz="2200" dirty="0"/>
              <a:t>o</a:t>
            </a:r>
            <a:r>
              <a:rPr lang="sl-SI" sz="2200" dirty="0" smtClean="0"/>
              <a:t>bčinske in regionalne štipendije,</a:t>
            </a:r>
          </a:p>
          <a:p>
            <a:pPr marL="355600" indent="-355600" algn="r">
              <a:buFont typeface="Arial" pitchFamily="34" charset="0"/>
              <a:buChar char="•"/>
              <a:defRPr/>
            </a:pPr>
            <a:r>
              <a:rPr lang="sl-SI" sz="2200" dirty="0" smtClean="0"/>
              <a:t>štipendije iz  različnih zasebnih virov (fundacije in druge ustanove).</a:t>
            </a:r>
            <a:endParaRPr sz="22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smtClean="0">
                <a:latin typeface="Arial" charset="0"/>
                <a:cs typeface="Arial" charset="0"/>
              </a:rPr>
              <a:t>Pregled vsebine</a:t>
            </a:r>
            <a:endParaRPr lang="sl-SI" dirty="0" smtClean="0">
              <a:latin typeface="Arial" charset="0"/>
              <a:cs typeface="Arial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</p:spTree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Zoisove štipendije po ZŠtip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55795" y="1412776"/>
            <a:ext cx="82089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183884"/>
                </a:solidFill>
              </a:rPr>
              <a:t>Po ZŠtip</a:t>
            </a:r>
            <a:r>
              <a:rPr lang="sl-SI" sz="2000" dirty="0" smtClean="0">
                <a:solidFill>
                  <a:srgbClr val="183884"/>
                </a:solidFill>
              </a:rPr>
              <a:t> – samo nadaljnje prejemanje do konca trenutnega izobraževanja, ob prehodu na višjo stopnjo po ZŠtip-1</a:t>
            </a:r>
          </a:p>
          <a:p>
            <a:endParaRPr lang="sl-SI" sz="2000" b="1" dirty="0" smtClean="0">
              <a:solidFill>
                <a:srgbClr val="183884"/>
              </a:solidFill>
            </a:endParaRPr>
          </a:p>
          <a:p>
            <a:r>
              <a:rPr lang="sl-SI" sz="2000" b="1" dirty="0" smtClean="0">
                <a:solidFill>
                  <a:srgbClr val="183884"/>
                </a:solidFill>
              </a:rPr>
              <a:t>Rok prijave</a:t>
            </a:r>
            <a:r>
              <a:rPr lang="sl-SI" sz="2000" dirty="0" smtClean="0">
                <a:solidFill>
                  <a:srgbClr val="183884"/>
                </a:solidFill>
              </a:rPr>
              <a:t> je začetek septembra, natančno določen s pozivom (se objavi junija vsako leto)</a:t>
            </a:r>
          </a:p>
          <a:p>
            <a:endParaRPr lang="sl-SI" sz="2000" dirty="0" smtClean="0">
              <a:solidFill>
                <a:srgbClr val="183884"/>
              </a:solidFill>
            </a:endParaRPr>
          </a:p>
          <a:p>
            <a:r>
              <a:rPr lang="sl-SI" sz="2000" b="1" dirty="0" smtClean="0">
                <a:solidFill>
                  <a:srgbClr val="183884"/>
                </a:solidFill>
              </a:rPr>
              <a:t>Štipendija: </a:t>
            </a:r>
            <a:r>
              <a:rPr lang="sl-SI" sz="2000" dirty="0" smtClean="0">
                <a:solidFill>
                  <a:srgbClr val="183884"/>
                </a:solidFill>
              </a:rPr>
              <a:t> osnovna štipendija + dodatki</a:t>
            </a:r>
          </a:p>
          <a:p>
            <a:endParaRPr lang="sl-SI" sz="2000" dirty="0">
              <a:solidFill>
                <a:srgbClr val="183884"/>
              </a:solidFill>
            </a:endParaRPr>
          </a:p>
          <a:p>
            <a:r>
              <a:rPr lang="sl-SI" sz="2000" b="1" dirty="0" smtClean="0">
                <a:solidFill>
                  <a:srgbClr val="183884"/>
                </a:solidFill>
              </a:rPr>
              <a:t>Pogoji:</a:t>
            </a:r>
          </a:p>
          <a:p>
            <a:pPr marL="342900" indent="-342900">
              <a:buFontTx/>
              <a:buChar char="-"/>
            </a:pPr>
            <a:r>
              <a:rPr lang="sl-SI" sz="2000" dirty="0" smtClean="0">
                <a:solidFill>
                  <a:srgbClr val="183884"/>
                </a:solidFill>
              </a:rPr>
              <a:t>napredovanje v višji letnik istega programa</a:t>
            </a:r>
          </a:p>
          <a:p>
            <a:pPr marL="342900" indent="-342900">
              <a:buFontTx/>
              <a:buChar char="-"/>
            </a:pPr>
            <a:r>
              <a:rPr lang="sl-SI" sz="2000" b="1" dirty="0" smtClean="0">
                <a:solidFill>
                  <a:srgbClr val="183884"/>
                </a:solidFill>
              </a:rPr>
              <a:t>ali </a:t>
            </a:r>
            <a:r>
              <a:rPr lang="sl-SI" sz="2000" dirty="0" smtClean="0">
                <a:solidFill>
                  <a:srgbClr val="183884"/>
                </a:solidFill>
              </a:rPr>
              <a:t>povprečna ocena vsaj 4,10 ali več </a:t>
            </a:r>
            <a:r>
              <a:rPr lang="sl-SI" sz="2000" b="1" dirty="0" smtClean="0">
                <a:solidFill>
                  <a:srgbClr val="183884"/>
                </a:solidFill>
              </a:rPr>
              <a:t>ali </a:t>
            </a:r>
            <a:r>
              <a:rPr lang="sl-SI" sz="2000" dirty="0" smtClean="0">
                <a:solidFill>
                  <a:srgbClr val="183884"/>
                </a:solidFill>
              </a:rPr>
              <a:t>1 ustrezen izjemni dosežek</a:t>
            </a:r>
          </a:p>
          <a:p>
            <a:pPr marL="342900" indent="-342900">
              <a:buFontTx/>
              <a:buChar char="-"/>
            </a:pPr>
            <a:r>
              <a:rPr lang="sl-SI" sz="2000" dirty="0" smtClean="0">
                <a:solidFill>
                  <a:srgbClr val="183884"/>
                </a:solidFill>
              </a:rPr>
              <a:t>poleg Zoisove sme prejemati še kadrovsko štipendijo, drugih štipendij pa ne</a:t>
            </a:r>
          </a:p>
        </p:txBody>
      </p:sp>
    </p:spTree>
    <p:extLst>
      <p:ext uri="{BB962C8B-B14F-4D97-AF65-F5344CB8AC3E}">
        <p14:creationId xmlns:p14="http://schemas.microsoft.com/office/powerpoint/2010/main" val="371085434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grada vsebine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603003"/>
              </p:ext>
            </p:extLst>
          </p:nvPr>
        </p:nvGraphicFramePr>
        <p:xfrm>
          <a:off x="539552" y="2924944"/>
          <a:ext cx="7776864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2520280"/>
                <a:gridCol w="4392488"/>
              </a:tblGrid>
              <a:tr h="370840"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OŠ ob prehodu</a:t>
                      </a:r>
                      <a:r>
                        <a:rPr lang="sl-SI" sz="1800" baseline="0" dirty="0" smtClean="0"/>
                        <a:t> v </a:t>
                      </a:r>
                      <a:r>
                        <a:rPr lang="sl-SI" sz="1800" dirty="0" smtClean="0"/>
                        <a:t>SŠ</a:t>
                      </a:r>
                      <a:endParaRPr lang="sl-S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SŠ</a:t>
                      </a:r>
                      <a:r>
                        <a:rPr lang="sl-SI" sz="1800" baseline="0" dirty="0" smtClean="0"/>
                        <a:t> (višji letnik, prehod na VŠ)</a:t>
                      </a:r>
                      <a:endParaRPr lang="sl-SI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Pogoji:</a:t>
                      </a:r>
                      <a:endParaRPr lang="sl-SI" sz="18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ustrezna</a:t>
                      </a:r>
                      <a:r>
                        <a:rPr lang="sl-SI" sz="1800" baseline="0" dirty="0" smtClean="0">
                          <a:solidFill>
                            <a:srgbClr val="183884"/>
                          </a:solidFill>
                        </a:rPr>
                        <a:t> </a:t>
                      </a: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starost, državljanstvo, status dijaka ali udeleženc</a:t>
                      </a:r>
                      <a:r>
                        <a:rPr lang="sl-SI" sz="1800" baseline="0" dirty="0" smtClean="0">
                          <a:solidFill>
                            <a:srgbClr val="183884"/>
                          </a:solidFill>
                        </a:rPr>
                        <a:t>a izobraževanja odraslih (splošni pogoji po ZŠtip-1), ne prejemajo državne štipendije</a:t>
                      </a:r>
                      <a:endParaRPr lang="sl-SI" sz="18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Merila:</a:t>
                      </a:r>
                      <a:endParaRPr lang="sl-SI" sz="18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1800" baseline="0" dirty="0" smtClean="0">
                          <a:solidFill>
                            <a:srgbClr val="183884"/>
                          </a:solidFill>
                        </a:rPr>
                        <a:t>izjemni dosežek (2 leti)</a:t>
                      </a:r>
                      <a:endParaRPr lang="sl-SI" sz="1800" dirty="0" smtClean="0">
                        <a:solidFill>
                          <a:srgbClr val="183884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sl-SI" sz="1800" b="1" dirty="0" smtClean="0">
                          <a:solidFill>
                            <a:srgbClr val="183884"/>
                          </a:solidFill>
                        </a:rPr>
                        <a:t>IN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uspeh</a:t>
                      </a:r>
                      <a:r>
                        <a:rPr lang="sl-SI" sz="1800" baseline="0" dirty="0" smtClean="0">
                          <a:solidFill>
                            <a:srgbClr val="183884"/>
                          </a:solidFill>
                        </a:rPr>
                        <a:t> vsaj 4,70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363" marR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1800" kern="1200" dirty="0" smtClean="0">
                          <a:solidFill>
                            <a:srgbClr val="183884"/>
                          </a:solidFill>
                          <a:latin typeface="+mn-lt"/>
                          <a:ea typeface="+mn-ea"/>
                          <a:cs typeface="+mn-cs"/>
                        </a:rPr>
                        <a:t>izjemni dosežek (2</a:t>
                      </a:r>
                      <a:r>
                        <a:rPr lang="sl-SI" sz="1800" kern="1200" baseline="0" dirty="0" smtClean="0">
                          <a:solidFill>
                            <a:srgbClr val="183884"/>
                          </a:solidFill>
                          <a:latin typeface="+mn-lt"/>
                          <a:ea typeface="+mn-ea"/>
                          <a:cs typeface="+mn-cs"/>
                        </a:rPr>
                        <a:t> leti ob prehodu, sicer iz stopnje)</a:t>
                      </a:r>
                      <a:endParaRPr lang="sl-SI" sz="1800" kern="1200" dirty="0" smtClean="0">
                        <a:solidFill>
                          <a:srgbClr val="18388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b="1" kern="1200" dirty="0" smtClean="0">
                          <a:solidFill>
                            <a:srgbClr val="183884"/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endParaRPr lang="sl-SI" sz="1800" b="1" dirty="0" smtClean="0">
                        <a:solidFill>
                          <a:srgbClr val="183884"/>
                        </a:solidFill>
                      </a:endParaRPr>
                    </a:p>
                    <a:p>
                      <a:pPr marL="360363" indent="-266700">
                        <a:buFontTx/>
                        <a:buChar char="-"/>
                      </a:pP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ALI uspeh vsaj 4,10 </a:t>
                      </a:r>
                    </a:p>
                    <a:p>
                      <a:pPr marL="360363" indent="-266700">
                        <a:buFontTx/>
                        <a:buChar char="-"/>
                      </a:pP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ALI zlata matura </a:t>
                      </a:r>
                    </a:p>
                    <a:p>
                      <a:pPr marL="360363" indent="-266700">
                        <a:buFontTx/>
                        <a:buChar char="-"/>
                      </a:pPr>
                      <a:r>
                        <a:rPr lang="sl-SI" sz="1800" dirty="0" smtClean="0">
                          <a:solidFill>
                            <a:srgbClr val="183884"/>
                          </a:solidFill>
                        </a:rPr>
                        <a:t>ALI</a:t>
                      </a:r>
                      <a:r>
                        <a:rPr lang="sl-SI" sz="1800" baseline="0" dirty="0" smtClean="0">
                          <a:solidFill>
                            <a:srgbClr val="183884"/>
                          </a:solidFill>
                        </a:rPr>
                        <a:t> oboje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Zoisove štipendije po ZŠtip-1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55795" y="1412776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rgbClr val="183884"/>
                </a:solidFill>
              </a:rPr>
              <a:t>Nadaljnje prejemanje v višjem letniku:</a:t>
            </a:r>
          </a:p>
          <a:p>
            <a:r>
              <a:rPr lang="sl-SI" sz="2000" b="1" dirty="0" smtClean="0">
                <a:solidFill>
                  <a:srgbClr val="183884"/>
                </a:solidFill>
              </a:rPr>
              <a:t>NI POZIVA!</a:t>
            </a:r>
            <a:r>
              <a:rPr lang="sl-SI" sz="2000" dirty="0" smtClean="0">
                <a:solidFill>
                  <a:srgbClr val="183884"/>
                </a:solidFill>
              </a:rPr>
              <a:t> Štipendist mora sam pravočasno vložiti vlogo.</a:t>
            </a:r>
            <a:endParaRPr lang="sl-SI" sz="2000" b="1" dirty="0" smtClean="0">
              <a:solidFill>
                <a:srgbClr val="183884"/>
              </a:solidFill>
            </a:endParaRPr>
          </a:p>
          <a:p>
            <a:endParaRPr lang="sl-SI" sz="1000" b="1" dirty="0" smtClean="0">
              <a:solidFill>
                <a:srgbClr val="183884"/>
              </a:solidFill>
            </a:endParaRPr>
          </a:p>
          <a:p>
            <a:r>
              <a:rPr lang="sl-SI" sz="2000" b="1" dirty="0" smtClean="0">
                <a:solidFill>
                  <a:srgbClr val="183884"/>
                </a:solidFill>
              </a:rPr>
              <a:t>Dodelitev štipendije:</a:t>
            </a:r>
          </a:p>
          <a:p>
            <a:r>
              <a:rPr lang="sl-SI" sz="2000" dirty="0" smtClean="0">
                <a:solidFill>
                  <a:srgbClr val="183884"/>
                </a:solidFill>
              </a:rPr>
              <a:t>Ob prehodu med stopnjami ponovno kandidiranje z vsemi vlagatelji</a:t>
            </a:r>
          </a:p>
        </p:txBody>
      </p:sp>
    </p:spTree>
    <p:extLst>
      <p:ext uri="{BB962C8B-B14F-4D97-AF65-F5344CB8AC3E}">
        <p14:creationId xmlns:p14="http://schemas.microsoft.com/office/powerpoint/2010/main" val="3360120964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Zoisove štipendije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67544" y="1449064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200" b="1" dirty="0" smtClean="0">
                <a:solidFill>
                  <a:srgbClr val="183884"/>
                </a:solidFill>
              </a:rPr>
              <a:t>Prejemanje: </a:t>
            </a:r>
            <a:r>
              <a:rPr lang="sl-SI" sz="2200" dirty="0" smtClean="0">
                <a:solidFill>
                  <a:srgbClr val="183884"/>
                </a:solidFill>
              </a:rPr>
              <a:t>eno </a:t>
            </a:r>
            <a:r>
              <a:rPr lang="sl-SI" sz="2200" dirty="0">
                <a:solidFill>
                  <a:srgbClr val="183884"/>
                </a:solidFill>
              </a:rPr>
              <a:t>leto za posamezen letnik na </a:t>
            </a:r>
            <a:r>
              <a:rPr lang="sl-SI" sz="2200" dirty="0" smtClean="0">
                <a:solidFill>
                  <a:srgbClr val="183884"/>
                </a:solidFill>
              </a:rPr>
              <a:t>istem programu, v zadnjem letniku SŠ se za julij in avgust štipendija ne izplačuje</a:t>
            </a:r>
          </a:p>
          <a:p>
            <a:r>
              <a:rPr lang="sl-SI" sz="2200" b="1" dirty="0" smtClean="0">
                <a:solidFill>
                  <a:srgbClr val="183884"/>
                </a:solidFill>
              </a:rPr>
              <a:t>Izplačevanje</a:t>
            </a:r>
            <a:r>
              <a:rPr lang="sl-SI" sz="2200" dirty="0" smtClean="0">
                <a:solidFill>
                  <a:srgbClr val="183884"/>
                </a:solidFill>
              </a:rPr>
              <a:t>: do 15. dne za pretekli mesec</a:t>
            </a:r>
          </a:p>
          <a:p>
            <a:endParaRPr lang="sl-SI" sz="2200" dirty="0">
              <a:solidFill>
                <a:srgbClr val="183884"/>
              </a:solidFill>
            </a:endParaRPr>
          </a:p>
          <a:p>
            <a:r>
              <a:rPr lang="sl-SI" sz="2200" b="1" dirty="0">
                <a:solidFill>
                  <a:srgbClr val="183884"/>
                </a:solidFill>
              </a:rPr>
              <a:t>Maturitetni/poklicni tečaj</a:t>
            </a:r>
            <a:r>
              <a:rPr lang="sl-SI" sz="2200" dirty="0">
                <a:solidFill>
                  <a:srgbClr val="183884"/>
                </a:solidFill>
              </a:rPr>
              <a:t>: štipendiranje le v primeru, da gre za višjo izobrazbo od že dosežene; opraviti mora </a:t>
            </a:r>
            <a:r>
              <a:rPr lang="sl-SI" sz="2200" u="sng" dirty="0">
                <a:solidFill>
                  <a:srgbClr val="183884"/>
                </a:solidFill>
              </a:rPr>
              <a:t>vse</a:t>
            </a:r>
            <a:r>
              <a:rPr lang="sl-SI" sz="2200" dirty="0">
                <a:solidFill>
                  <a:srgbClr val="183884"/>
                </a:solidFill>
              </a:rPr>
              <a:t> obveznosti vključno z maturo</a:t>
            </a:r>
            <a:endParaRPr lang="sl-SI" sz="2200" b="1" dirty="0">
              <a:solidFill>
                <a:srgbClr val="183884"/>
              </a:solidFill>
            </a:endParaRPr>
          </a:p>
          <a:p>
            <a:endParaRPr lang="sl-SI" sz="2200" dirty="0" smtClean="0">
              <a:solidFill>
                <a:srgbClr val="183884"/>
              </a:solidFill>
            </a:endParaRPr>
          </a:p>
          <a:p>
            <a:r>
              <a:rPr lang="sl-SI" sz="2200" b="1" dirty="0" smtClean="0">
                <a:solidFill>
                  <a:srgbClr val="183884"/>
                </a:solidFill>
              </a:rPr>
              <a:t>Pogoji za nadaljnje prejemanje v višjem letniku</a:t>
            </a:r>
            <a:r>
              <a:rPr lang="sl-SI" sz="2200" dirty="0" smtClean="0">
                <a:solidFill>
                  <a:srgbClr val="183884"/>
                </a:solidFill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sz="2200" dirty="0" smtClean="0">
                <a:solidFill>
                  <a:srgbClr val="183884"/>
                </a:solidFill>
              </a:rPr>
              <a:t>zaključen pretekli letnik in vpis v višji letnik,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sz="2200" dirty="0" smtClean="0">
                <a:solidFill>
                  <a:srgbClr val="183884"/>
                </a:solidFill>
              </a:rPr>
              <a:t>ali ustrezen dosežek ali ustrezen uspeh,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l-SI" sz="2200" dirty="0" smtClean="0">
                <a:solidFill>
                  <a:srgbClr val="183884"/>
                </a:solidFill>
              </a:rPr>
              <a:t>oddana vloga z dokazili (na poziv ali samostojno)</a:t>
            </a:r>
          </a:p>
        </p:txBody>
      </p:sp>
      <p:sp>
        <p:nvSpPr>
          <p:cNvPr id="3" name="PoljeZBesedilom 2"/>
          <p:cNvSpPr txBox="1"/>
          <p:nvPr/>
        </p:nvSpPr>
        <p:spPr>
          <a:xfrm rot="17893726" flipH="1">
            <a:off x="6141992" y="4495242"/>
            <a:ext cx="3397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>
                <a:solidFill>
                  <a:srgbClr val="DA251D"/>
                </a:solidFill>
              </a:rPr>
              <a:t>Zoisi@sklad-</a:t>
            </a:r>
            <a:r>
              <a:rPr lang="sl-SI" sz="2400" dirty="0" err="1" smtClean="0">
                <a:solidFill>
                  <a:srgbClr val="DA251D"/>
                </a:solidFill>
              </a:rPr>
              <a:t>kadri.si</a:t>
            </a:r>
            <a:endParaRPr lang="sl-SI" sz="2400" dirty="0">
              <a:solidFill>
                <a:srgbClr val="DA25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219340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grada vsebine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48970"/>
              </p:ext>
            </p:extLst>
          </p:nvPr>
        </p:nvGraphicFramePr>
        <p:xfrm>
          <a:off x="457200" y="1412776"/>
          <a:ext cx="8147248" cy="1512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22512"/>
                <a:gridCol w="6624736"/>
              </a:tblGrid>
              <a:tr h="720080"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Pogoji: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splošni pogoji po ZŠtip-1</a:t>
                      </a: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, ne prejemajo Zoisove štipendije…</a:t>
                      </a:r>
                      <a:endParaRPr lang="sl-SI" sz="2000" dirty="0" smtClean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Merilo: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dohodek</a:t>
                      </a: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 oz. premoženje po ZUPJS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err="1" smtClean="0">
                          <a:solidFill>
                            <a:srgbClr val="183884"/>
                          </a:solidFill>
                        </a:rPr>
                        <a:t>Rangiranje</a:t>
                      </a: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NE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Državne štipendije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81181" y="3212976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200" b="1" dirty="0" smtClean="0">
                <a:solidFill>
                  <a:srgbClr val="183884"/>
                </a:solidFill>
              </a:rPr>
              <a:t>Prijava</a:t>
            </a:r>
            <a:r>
              <a:rPr lang="sl-SI" sz="2200" dirty="0" smtClean="0">
                <a:solidFill>
                  <a:srgbClr val="183884"/>
                </a:solidFill>
              </a:rPr>
              <a:t>: kadarkoli tekom leta pri pristojnem CSD</a:t>
            </a:r>
          </a:p>
          <a:p>
            <a:endParaRPr lang="sl-SI" sz="2200" b="1" dirty="0" smtClean="0">
              <a:solidFill>
                <a:srgbClr val="183884"/>
              </a:solidFill>
            </a:endParaRPr>
          </a:p>
          <a:p>
            <a:r>
              <a:rPr lang="sl-SI" sz="2200" b="1" dirty="0" smtClean="0">
                <a:solidFill>
                  <a:srgbClr val="183884"/>
                </a:solidFill>
              </a:rPr>
              <a:t>Upravičenost: </a:t>
            </a:r>
            <a:r>
              <a:rPr lang="sl-SI" sz="2200" dirty="0" smtClean="0">
                <a:solidFill>
                  <a:srgbClr val="183884"/>
                </a:solidFill>
              </a:rPr>
              <a:t>od 1. dne naslednjega meseca od prijave</a:t>
            </a:r>
          </a:p>
          <a:p>
            <a:endParaRPr lang="sl-SI" sz="2200" b="1" dirty="0" smtClean="0">
              <a:solidFill>
                <a:srgbClr val="183884"/>
              </a:solidFill>
            </a:endParaRPr>
          </a:p>
          <a:p>
            <a:r>
              <a:rPr lang="sl-SI" sz="2200" b="1" dirty="0" smtClean="0">
                <a:solidFill>
                  <a:srgbClr val="183884"/>
                </a:solidFill>
              </a:rPr>
              <a:t>Višina štipendije</a:t>
            </a:r>
            <a:r>
              <a:rPr lang="sl-SI" sz="2200" dirty="0" smtClean="0">
                <a:solidFill>
                  <a:srgbClr val="183884"/>
                </a:solidFill>
              </a:rPr>
              <a:t>: od 70 do 190 € mesečno (mladoletni pol manj) + </a:t>
            </a:r>
            <a:r>
              <a:rPr lang="sl-SI" sz="2200" b="1" dirty="0" smtClean="0">
                <a:solidFill>
                  <a:srgbClr val="183884"/>
                </a:solidFill>
              </a:rPr>
              <a:t>dodatki</a:t>
            </a:r>
          </a:p>
        </p:txBody>
      </p:sp>
    </p:spTree>
    <p:extLst>
      <p:ext uri="{BB962C8B-B14F-4D97-AF65-F5344CB8AC3E}">
        <p14:creationId xmlns:p14="http://schemas.microsoft.com/office/powerpoint/2010/main" val="3749930768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grada vsebine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459312"/>
              </p:ext>
            </p:extLst>
          </p:nvPr>
        </p:nvGraphicFramePr>
        <p:xfrm>
          <a:off x="457200" y="1412776"/>
          <a:ext cx="8147248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22512"/>
                <a:gridCol w="6624736"/>
              </a:tblGrid>
              <a:tr h="972000"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Pogoji: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splošni</a:t>
                      </a: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 pogoji po ZŠtip-1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ne prejema kadrovske štipendije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ustrezna raven in področje izobraževanja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l-SI" sz="2000" baseline="0" dirty="0" smtClean="0">
                          <a:solidFill>
                            <a:srgbClr val="183884"/>
                          </a:solidFill>
                        </a:rPr>
                        <a:t>drugi z razpisom določeni pogoji</a:t>
                      </a:r>
                      <a:endParaRPr lang="sl-SI" sz="2000" dirty="0" smtClean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Merilo: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uspeh in drugi, določeni z razpisom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err="1" smtClean="0">
                          <a:solidFill>
                            <a:srgbClr val="183884"/>
                          </a:solidFill>
                        </a:rPr>
                        <a:t>Rangiranje</a:t>
                      </a: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: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2000" dirty="0" smtClean="0">
                          <a:solidFill>
                            <a:srgbClr val="183884"/>
                          </a:solidFill>
                        </a:rPr>
                        <a:t>DA</a:t>
                      </a:r>
                      <a:endParaRPr lang="sl-SI" sz="2000" dirty="0">
                        <a:solidFill>
                          <a:srgbClr val="18388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Štipendije za deficitarne poklice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62660" y="3681606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200" b="1" dirty="0" smtClean="0">
                <a:solidFill>
                  <a:srgbClr val="183884"/>
                </a:solidFill>
              </a:rPr>
              <a:t>Prijava</a:t>
            </a:r>
            <a:r>
              <a:rPr lang="sl-SI" sz="2200" dirty="0" smtClean="0">
                <a:solidFill>
                  <a:srgbClr val="183884"/>
                </a:solidFill>
              </a:rPr>
              <a:t>: na javni razpis, objavljen na spletni strani sklada</a:t>
            </a:r>
          </a:p>
          <a:p>
            <a:endParaRPr lang="sl-SI" sz="2200" b="1" dirty="0" smtClean="0">
              <a:solidFill>
                <a:srgbClr val="183884"/>
              </a:solidFill>
            </a:endParaRPr>
          </a:p>
          <a:p>
            <a:r>
              <a:rPr lang="sl-SI" sz="2200" b="1" dirty="0" smtClean="0">
                <a:solidFill>
                  <a:srgbClr val="183884"/>
                </a:solidFill>
              </a:rPr>
              <a:t>Upravičenost: </a:t>
            </a:r>
            <a:r>
              <a:rPr lang="sl-SI" sz="2200" dirty="0" smtClean="0">
                <a:solidFill>
                  <a:srgbClr val="183884"/>
                </a:solidFill>
              </a:rPr>
              <a:t>od šolskega leta dodelitve do zaključka izobraževanja</a:t>
            </a:r>
          </a:p>
          <a:p>
            <a:endParaRPr lang="sl-SI" sz="2200" b="1" dirty="0" smtClean="0">
              <a:solidFill>
                <a:srgbClr val="183884"/>
              </a:solidFill>
            </a:endParaRPr>
          </a:p>
          <a:p>
            <a:r>
              <a:rPr lang="sl-SI" sz="2200" b="1" dirty="0" smtClean="0">
                <a:solidFill>
                  <a:srgbClr val="183884"/>
                </a:solidFill>
              </a:rPr>
              <a:t>Višina štipendije</a:t>
            </a:r>
            <a:r>
              <a:rPr lang="sl-SI" sz="2200" dirty="0" smtClean="0">
                <a:solidFill>
                  <a:srgbClr val="183884"/>
                </a:solidFill>
              </a:rPr>
              <a:t>: 100 EUR mesečno</a:t>
            </a:r>
            <a:endParaRPr lang="sl-SI" sz="2200" b="1" dirty="0" smtClean="0">
              <a:solidFill>
                <a:srgbClr val="1838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322252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Kadrovske štipendije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45840" y="1556792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183884"/>
                </a:solidFill>
              </a:rPr>
              <a:t>Razpisujejo jih </a:t>
            </a:r>
            <a:r>
              <a:rPr lang="sl-SI" sz="2400" b="1" dirty="0" smtClean="0">
                <a:solidFill>
                  <a:srgbClr val="183884"/>
                </a:solidFill>
              </a:rPr>
              <a:t>delodajalci</a:t>
            </a:r>
            <a:r>
              <a:rPr lang="sl-SI" sz="2400" dirty="0" smtClean="0">
                <a:solidFill>
                  <a:srgbClr val="183884"/>
                </a:solidFill>
              </a:rPr>
              <a:t>: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</a:rPr>
              <a:t>v povprečju med višjimi štipendijami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</a:rPr>
              <a:t>možnost praks in drugih oblik povezovanja teorije s prakso</a:t>
            </a:r>
          </a:p>
          <a:p>
            <a:pPr marL="360363" indent="-360363">
              <a:buFont typeface="Arial" pitchFamily="34" charset="0"/>
              <a:buChar char="•"/>
            </a:pPr>
            <a:r>
              <a:rPr lang="sl-SI" sz="2400" dirty="0" smtClean="0">
                <a:solidFill>
                  <a:srgbClr val="183884"/>
                </a:solidFill>
              </a:rPr>
              <a:t>zaposlitev po zaključenem izobraževanju.</a:t>
            </a:r>
          </a:p>
          <a:p>
            <a:endParaRPr lang="sl-SI" sz="2400" dirty="0" smtClean="0">
              <a:solidFill>
                <a:srgbClr val="183884"/>
              </a:solidFill>
            </a:endParaRPr>
          </a:p>
          <a:p>
            <a:r>
              <a:rPr lang="sl-SI" sz="2400" b="1" dirty="0" smtClean="0">
                <a:solidFill>
                  <a:srgbClr val="183884"/>
                </a:solidFill>
              </a:rPr>
              <a:t>Sklad objavlja potrebe delodajalcev</a:t>
            </a:r>
            <a:r>
              <a:rPr lang="sl-SI" sz="2400" dirty="0" smtClean="0">
                <a:solidFill>
                  <a:srgbClr val="183884"/>
                </a:solidFill>
              </a:rPr>
              <a:t> na svoji spletni strani </a:t>
            </a:r>
            <a:r>
              <a:rPr lang="sl-SI" sz="2400" u="sng" dirty="0" smtClean="0">
                <a:solidFill>
                  <a:srgbClr val="DA251D"/>
                </a:solidFill>
              </a:rPr>
              <a:t>http://www.sklad-kadri.si/si/izmenjevalnica/</a:t>
            </a:r>
          </a:p>
          <a:p>
            <a:r>
              <a:rPr lang="sl-SI" sz="2400" dirty="0" smtClean="0">
                <a:solidFill>
                  <a:srgbClr val="183884"/>
                </a:solidFill>
              </a:rPr>
              <a:t>Smiselno je preveriti tudi arhiv objav iz preteklih let!</a:t>
            </a:r>
            <a:endParaRPr lang="sl-SI" sz="2400" dirty="0">
              <a:solidFill>
                <a:srgbClr val="183884"/>
              </a:solidFill>
            </a:endParaRPr>
          </a:p>
          <a:p>
            <a:endParaRPr lang="sl-SI" sz="2400" dirty="0" smtClean="0">
              <a:solidFill>
                <a:srgbClr val="183884"/>
              </a:solidFill>
            </a:endParaRPr>
          </a:p>
          <a:p>
            <a:r>
              <a:rPr lang="sl-SI" sz="2400" b="1" dirty="0" smtClean="0">
                <a:solidFill>
                  <a:srgbClr val="183884"/>
                </a:solidFill>
              </a:rPr>
              <a:t>Sklad d</a:t>
            </a:r>
            <a:r>
              <a:rPr lang="sl-SI" sz="2400" dirty="0" smtClean="0">
                <a:solidFill>
                  <a:srgbClr val="183884"/>
                </a:solidFill>
              </a:rPr>
              <a:t>elodajalcem </a:t>
            </a:r>
            <a:r>
              <a:rPr lang="sl-SI" sz="2400" b="1" dirty="0">
                <a:solidFill>
                  <a:srgbClr val="183884"/>
                </a:solidFill>
              </a:rPr>
              <a:t>sofinancira </a:t>
            </a:r>
            <a:r>
              <a:rPr lang="sl-SI" sz="2400" dirty="0" smtClean="0">
                <a:solidFill>
                  <a:srgbClr val="183884"/>
                </a:solidFill>
              </a:rPr>
              <a:t>kadrovske štipendije.</a:t>
            </a:r>
          </a:p>
        </p:txBody>
      </p:sp>
    </p:spTree>
    <p:extLst>
      <p:ext uri="{BB962C8B-B14F-4D97-AF65-F5344CB8AC3E}">
        <p14:creationId xmlns:p14="http://schemas.microsoft.com/office/powerpoint/2010/main" val="1139904403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sl-SI" dirty="0" smtClean="0"/>
              <a:t>O štipendijah</a:t>
            </a:r>
            <a:endParaRPr lang="sl-SI" dirty="0"/>
          </a:p>
        </p:txBody>
      </p:sp>
      <p:sp>
        <p:nvSpPr>
          <p:cNvPr id="6" name="Naslov 3"/>
          <p:cNvSpPr txBox="1">
            <a:spLocks/>
          </p:cNvSpPr>
          <p:nvPr/>
        </p:nvSpPr>
        <p:spPr bwMode="auto">
          <a:xfrm>
            <a:off x="0" y="357188"/>
            <a:ext cx="9144000" cy="857250"/>
          </a:xfrm>
          <a:prstGeom prst="rect">
            <a:avLst/>
          </a:prstGeom>
          <a:solidFill>
            <a:srgbClr val="18388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6353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183884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 dirty="0" smtClean="0">
                <a:latin typeface="Arial" charset="0"/>
                <a:cs typeface="Arial" charset="0"/>
              </a:rPr>
              <a:t>Programi Ad futura za mednarodno mobilnost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445840" y="1556792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183884"/>
                </a:solidFill>
              </a:rPr>
              <a:t>Štipendije Ad futura za:</a:t>
            </a:r>
          </a:p>
          <a:p>
            <a:pPr marL="342900" indent="-342900">
              <a:buFontTx/>
              <a:buChar char="-"/>
            </a:pPr>
            <a:r>
              <a:rPr lang="sl-SI" sz="2400" dirty="0" smtClean="0">
                <a:solidFill>
                  <a:srgbClr val="183884"/>
                </a:solidFill>
              </a:rPr>
              <a:t>izobraževanje (študij v tujini, tehniški dijaki)</a:t>
            </a:r>
          </a:p>
          <a:p>
            <a:pPr marL="342900" indent="-342900">
              <a:buFontTx/>
              <a:buChar char="-"/>
            </a:pPr>
            <a:r>
              <a:rPr lang="sl-SI" sz="2400" dirty="0" smtClean="0">
                <a:solidFill>
                  <a:srgbClr val="183884"/>
                </a:solidFill>
              </a:rPr>
              <a:t>študijske obiske v tujini</a:t>
            </a:r>
          </a:p>
          <a:p>
            <a:pPr marL="342900" indent="-342900">
              <a:buFontTx/>
              <a:buChar char="-"/>
            </a:pPr>
            <a:r>
              <a:rPr lang="sl-SI" sz="2400" dirty="0" smtClean="0">
                <a:solidFill>
                  <a:srgbClr val="183884"/>
                </a:solidFill>
              </a:rPr>
              <a:t>udeležbo na tekmovanjih</a:t>
            </a:r>
          </a:p>
          <a:p>
            <a:endParaRPr lang="sl-SI" sz="2400" dirty="0">
              <a:solidFill>
                <a:srgbClr val="183884"/>
              </a:solidFill>
            </a:endParaRPr>
          </a:p>
          <a:p>
            <a:endParaRPr lang="sl-SI" sz="2400" dirty="0" smtClean="0">
              <a:solidFill>
                <a:srgbClr val="183884"/>
              </a:solidFill>
            </a:endParaRPr>
          </a:p>
          <a:p>
            <a:r>
              <a:rPr lang="sl-SI" sz="2400" dirty="0" smtClean="0">
                <a:solidFill>
                  <a:srgbClr val="183884"/>
                </a:solidFill>
              </a:rPr>
              <a:t>Svetovalni center:</a:t>
            </a:r>
          </a:p>
          <a:p>
            <a:pPr marL="342900" indent="-342900">
              <a:buFontTx/>
              <a:buChar char="-"/>
            </a:pPr>
            <a:r>
              <a:rPr lang="sl-SI" sz="2400" dirty="0" smtClean="0">
                <a:solidFill>
                  <a:srgbClr val="183884"/>
                </a:solidFill>
              </a:rPr>
              <a:t>informiranje, projekti, promocije, knjižnica</a:t>
            </a:r>
          </a:p>
          <a:p>
            <a:pPr marL="342900" indent="-342900">
              <a:buFontTx/>
              <a:buChar char="-"/>
            </a:pPr>
            <a:r>
              <a:rPr lang="sl-SI" sz="2400" dirty="0" smtClean="0">
                <a:solidFill>
                  <a:srgbClr val="183884"/>
                </a:solidFill>
              </a:rPr>
              <a:t>sodelovanje s šolami</a:t>
            </a:r>
            <a:endParaRPr lang="sl-SI" sz="2400" dirty="0">
              <a:solidFill>
                <a:srgbClr val="1838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04403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 –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5971</TotalTime>
  <Words>1567</Words>
  <Application>Microsoft Office PowerPoint</Application>
  <PresentationFormat>Diaprojekcija na zaslonu (4:3)</PresentationFormat>
  <Paragraphs>216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Officeova tema</vt:lpstr>
      <vt:lpstr>Srečanje svetovalnih delavcev</vt:lpstr>
      <vt:lpstr>O štipendijah</vt:lpstr>
      <vt:lpstr>O štipendijah</vt:lpstr>
      <vt:lpstr>O štipendijah</vt:lpstr>
      <vt:lpstr>O štipendijah</vt:lpstr>
      <vt:lpstr>O štipendijah</vt:lpstr>
      <vt:lpstr>O štipendijah</vt:lpstr>
      <vt:lpstr>O štipendijah</vt:lpstr>
      <vt:lpstr>O štipendijah</vt:lpstr>
      <vt:lpstr>Svetovalni center</vt:lpstr>
      <vt:lpstr>Vprašanja?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šolskim svetovalcem v OŠ in SŠ</dc:title>
  <dc:creator>Darinka Trček</dc:creator>
  <cp:keywords>MIZKS</cp:keywords>
  <cp:lastModifiedBy>Vesna</cp:lastModifiedBy>
  <cp:revision>587</cp:revision>
  <dcterms:created xsi:type="dcterms:W3CDTF">2008-06-03T12:14:09Z</dcterms:created>
  <dcterms:modified xsi:type="dcterms:W3CDTF">2016-02-14T21:29:41Z</dcterms:modified>
</cp:coreProperties>
</file>