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2" r:id="rId3"/>
    <p:sldId id="293" r:id="rId4"/>
    <p:sldId id="331" r:id="rId5"/>
    <p:sldId id="292" r:id="rId6"/>
    <p:sldId id="263" r:id="rId7"/>
    <p:sldId id="332" r:id="rId8"/>
    <p:sldId id="264" r:id="rId9"/>
    <p:sldId id="265" r:id="rId10"/>
    <p:sldId id="315" r:id="rId11"/>
    <p:sldId id="321" r:id="rId12"/>
    <p:sldId id="316" r:id="rId13"/>
    <p:sldId id="334" r:id="rId14"/>
    <p:sldId id="266" r:id="rId15"/>
    <p:sldId id="267" r:id="rId16"/>
    <p:sldId id="320" r:id="rId17"/>
    <p:sldId id="333" r:id="rId18"/>
    <p:sldId id="319" r:id="rId19"/>
    <p:sldId id="330" r:id="rId2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na" initials="B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84" d="100"/>
          <a:sy n="84" d="100"/>
        </p:scale>
        <p:origin x="-1590" y="-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-3798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251EB-D83A-4036-9861-7F0A0006BB7B}" type="datetimeFigureOut">
              <a:rPr lang="de-DE" smtClean="0"/>
              <a:t>02.12.2018</a:t>
            </a:fld>
            <a:endParaRPr lang="de-DE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30E9F-06CA-4949-BF70-712AAB631E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1953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B7EA2-5CA4-4078-BCCB-1480A2F7D38D}" type="datetimeFigureOut">
              <a:rPr lang="de-DE" smtClean="0"/>
              <a:t>02.12.2018</a:t>
            </a:fld>
            <a:endParaRPr lang="de-DE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de-DE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AA75D-E01C-4A58-8543-80A6BA3CD5D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0662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Raven povezovalnik 15"/>
          <p:cNvCxnSpPr/>
          <p:nvPr userDrawn="1"/>
        </p:nvCxnSpPr>
        <p:spPr>
          <a:xfrm>
            <a:off x="519289" y="950400"/>
            <a:ext cx="10611555" cy="16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C:\Users\Uporabnik\Desktop\logo-226x300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755" y="389316"/>
            <a:ext cx="574155" cy="762152"/>
          </a:xfrm>
          <a:prstGeom prst="rect">
            <a:avLst/>
          </a:prstGeom>
          <a:noFill/>
          <a:extLst/>
        </p:spPr>
      </p:pic>
      <p:cxnSp>
        <p:nvCxnSpPr>
          <p:cNvPr id="18" name="Raven povezovalnik 17"/>
          <p:cNvCxnSpPr/>
          <p:nvPr userDrawn="1"/>
        </p:nvCxnSpPr>
        <p:spPr>
          <a:xfrm>
            <a:off x="519288" y="6036044"/>
            <a:ext cx="11198579" cy="16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grada noge 15"/>
          <p:cNvSpPr>
            <a:spLocks noGrp="1"/>
          </p:cNvSpPr>
          <p:nvPr>
            <p:ph type="ftr" sz="quarter" idx="3"/>
          </p:nvPr>
        </p:nvSpPr>
        <p:spPr>
          <a:xfrm>
            <a:off x="519289" y="6135934"/>
            <a:ext cx="8895644" cy="384048"/>
          </a:xfrm>
          <a:prstGeom prst="rect">
            <a:avLst/>
          </a:prstGeom>
        </p:spPr>
        <p:txBody>
          <a:bodyPr lIns="0"/>
          <a:lstStyle>
            <a:lvl1pPr algn="l">
              <a:defRPr sz="1600"/>
            </a:lvl1pPr>
          </a:lstStyle>
          <a:p>
            <a:r>
              <a:rPr lang="sl-SI" cap="all" dirty="0" smtClean="0"/>
              <a:t>Srednja šola za gostinstvo in turizem Maribor </a:t>
            </a:r>
            <a:r>
              <a:rPr lang="sl-SI" dirty="0" smtClean="0"/>
              <a:t>– ŠOLA Z OKUSOM - ŽE 60 LET </a:t>
            </a:r>
            <a:endParaRPr lang="sl-SI" dirty="0"/>
          </a:p>
        </p:txBody>
      </p:sp>
      <p:sp>
        <p:nvSpPr>
          <p:cNvPr id="20" name="Naslov 16"/>
          <p:cNvSpPr txBox="1">
            <a:spLocks/>
          </p:cNvSpPr>
          <p:nvPr userDrawn="1"/>
        </p:nvSpPr>
        <p:spPr>
          <a:xfrm>
            <a:off x="519289" y="270932"/>
            <a:ext cx="11063111" cy="643467"/>
          </a:xfrm>
          <a:prstGeom prst="rect">
            <a:avLst/>
          </a:prstGeom>
        </p:spPr>
        <p:txBody>
          <a:bodyPr lIns="0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36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21" name="Ograda številke diapozitiva 14"/>
          <p:cNvSpPr>
            <a:spLocks noGrp="1"/>
          </p:cNvSpPr>
          <p:nvPr>
            <p:ph type="sldNum" sz="quarter" idx="4"/>
          </p:nvPr>
        </p:nvSpPr>
        <p:spPr>
          <a:xfrm>
            <a:off x="10442222" y="6147664"/>
            <a:ext cx="1140178" cy="457200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r>
              <a:rPr lang="sl-SI" smtClean="0"/>
              <a:t>Stran </a:t>
            </a:r>
            <a:fld id="{EFE97F0B-E050-45C9-BF05-C2E614D99C8A}" type="slidenum">
              <a:rPr lang="sl-SI" smtClean="0"/>
              <a:pPr/>
              <a:t>‹#›</a:t>
            </a:fld>
            <a:endParaRPr lang="sl-S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Raven povezovalnik 15"/>
          <p:cNvCxnSpPr/>
          <p:nvPr userDrawn="1"/>
        </p:nvCxnSpPr>
        <p:spPr>
          <a:xfrm>
            <a:off x="519289" y="950400"/>
            <a:ext cx="10611555" cy="16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C:\Users\Uporabnik\Desktop\logo-226x300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755" y="389316"/>
            <a:ext cx="574155" cy="762152"/>
          </a:xfrm>
          <a:prstGeom prst="rect">
            <a:avLst/>
          </a:prstGeom>
          <a:noFill/>
          <a:extLst/>
        </p:spPr>
      </p:pic>
      <p:cxnSp>
        <p:nvCxnSpPr>
          <p:cNvPr id="18" name="Raven povezovalnik 17"/>
          <p:cNvCxnSpPr/>
          <p:nvPr userDrawn="1"/>
        </p:nvCxnSpPr>
        <p:spPr>
          <a:xfrm>
            <a:off x="519288" y="6036044"/>
            <a:ext cx="11198579" cy="16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grada noge 15"/>
          <p:cNvSpPr>
            <a:spLocks noGrp="1"/>
          </p:cNvSpPr>
          <p:nvPr>
            <p:ph type="ftr" sz="quarter" idx="3"/>
          </p:nvPr>
        </p:nvSpPr>
        <p:spPr>
          <a:xfrm>
            <a:off x="519289" y="6135934"/>
            <a:ext cx="8895644" cy="384048"/>
          </a:xfrm>
          <a:prstGeom prst="rect">
            <a:avLst/>
          </a:prstGeom>
        </p:spPr>
        <p:txBody>
          <a:bodyPr lIns="0"/>
          <a:lstStyle>
            <a:lvl1pPr algn="l">
              <a:defRPr sz="1600"/>
            </a:lvl1pPr>
          </a:lstStyle>
          <a:p>
            <a:r>
              <a:rPr lang="sl-SI" cap="all" dirty="0" smtClean="0"/>
              <a:t>Srednja šola za gostinstvo in turizem Maribor </a:t>
            </a:r>
            <a:r>
              <a:rPr lang="sl-SI" dirty="0" smtClean="0"/>
              <a:t>– ŠOLA Z OKUSOM - ŽE 60 LET </a:t>
            </a:r>
            <a:endParaRPr lang="sl-SI" dirty="0"/>
          </a:p>
        </p:txBody>
      </p:sp>
      <p:sp>
        <p:nvSpPr>
          <p:cNvPr id="20" name="Naslov 16"/>
          <p:cNvSpPr txBox="1">
            <a:spLocks/>
          </p:cNvSpPr>
          <p:nvPr userDrawn="1"/>
        </p:nvSpPr>
        <p:spPr>
          <a:xfrm>
            <a:off x="519289" y="270932"/>
            <a:ext cx="11063111" cy="643467"/>
          </a:xfrm>
          <a:prstGeom prst="rect">
            <a:avLst/>
          </a:prstGeom>
        </p:spPr>
        <p:txBody>
          <a:bodyPr lIns="0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36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21" name="Ograda številke diapozitiva 14"/>
          <p:cNvSpPr>
            <a:spLocks noGrp="1"/>
          </p:cNvSpPr>
          <p:nvPr>
            <p:ph type="sldNum" sz="quarter" idx="4"/>
          </p:nvPr>
        </p:nvSpPr>
        <p:spPr>
          <a:xfrm>
            <a:off x="10442222" y="6147664"/>
            <a:ext cx="1140178" cy="457200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r>
              <a:rPr lang="sl-SI" smtClean="0"/>
              <a:t>Stran </a:t>
            </a:r>
            <a:fld id="{EFE97F0B-E050-45C9-BF05-C2E614D99C8A}" type="slidenum">
              <a:rPr lang="sl-SI" smtClean="0"/>
              <a:pPr/>
              <a:t>‹#›</a:t>
            </a:fld>
            <a:endParaRPr lang="sl-S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/>
          <p:cNvCxnSpPr/>
          <p:nvPr/>
        </p:nvCxnSpPr>
        <p:spPr>
          <a:xfrm>
            <a:off x="519289" y="950400"/>
            <a:ext cx="10611555" cy="16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Users\Uporabnik\Desktop\logo-226x300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755" y="389316"/>
            <a:ext cx="574155" cy="762152"/>
          </a:xfrm>
          <a:prstGeom prst="rect">
            <a:avLst/>
          </a:prstGeom>
          <a:noFill/>
          <a:extLst/>
        </p:spPr>
      </p:pic>
      <p:cxnSp>
        <p:nvCxnSpPr>
          <p:cNvPr id="16" name="Raven povezovalnik 15"/>
          <p:cNvCxnSpPr/>
          <p:nvPr/>
        </p:nvCxnSpPr>
        <p:spPr>
          <a:xfrm>
            <a:off x="519288" y="6036044"/>
            <a:ext cx="11198579" cy="16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Naslov 16"/>
          <p:cNvSpPr txBox="1">
            <a:spLocks/>
          </p:cNvSpPr>
          <p:nvPr/>
        </p:nvSpPr>
        <p:spPr>
          <a:xfrm>
            <a:off x="587021" y="6098130"/>
            <a:ext cx="11063111" cy="321733"/>
          </a:xfrm>
          <a:prstGeom prst="rect">
            <a:avLst/>
          </a:prstGeom>
        </p:spPr>
        <p:txBody>
          <a:bodyPr lIns="0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36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Srednja šola za gostinstvo in turizem Maribor 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– ŠOLA Z OKUSOM - ŽE 60 LET                Stran </a:t>
            </a:r>
            <a:fld id="{EFE97F0B-E050-45C9-BF05-C2E614D99C8A}" type="slidenum">
              <a:rPr kumimoji="0" lang="sl-SI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3" y="2046028"/>
            <a:ext cx="5273272" cy="321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08" y="2046029"/>
            <a:ext cx="5413333" cy="3214593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2756543" y="597636"/>
            <a:ext cx="5153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DOBRODOŠLI PRI NAS!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17543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56" y="244993"/>
            <a:ext cx="6220177" cy="57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32632" y="274471"/>
            <a:ext cx="4024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Učiteljski zbor 1987</a:t>
            </a:r>
            <a:endParaRPr lang="de-DE" sz="3600" dirty="0"/>
          </a:p>
        </p:txBody>
      </p:sp>
      <p:sp>
        <p:nvSpPr>
          <p:cNvPr id="5" name="Označba mesta vsebine 2"/>
          <p:cNvSpPr txBox="1">
            <a:spLocks/>
          </p:cNvSpPr>
          <p:nvPr/>
        </p:nvSpPr>
        <p:spPr>
          <a:xfrm>
            <a:off x="327378" y="5083464"/>
            <a:ext cx="4447821" cy="790223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400" dirty="0" smtClean="0"/>
              <a:t>Učiteljski zbor 1987 šteje 40 članov</a:t>
            </a:r>
          </a:p>
          <a:p>
            <a:endParaRPr lang="sl-SI" sz="1800" dirty="0" smtClean="0"/>
          </a:p>
          <a:p>
            <a:pPr marL="0" indent="0">
              <a:buFont typeface="Wingdings 2"/>
              <a:buNone/>
            </a:pP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301404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jeZBesedilom 11"/>
          <p:cNvSpPr txBox="1"/>
          <p:nvPr/>
        </p:nvSpPr>
        <p:spPr>
          <a:xfrm>
            <a:off x="532632" y="358379"/>
            <a:ext cx="5667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Ravnateljica Slavica Dobnik</a:t>
            </a:r>
            <a:endParaRPr lang="de-DE" sz="3600" dirty="0"/>
          </a:p>
        </p:txBody>
      </p:sp>
      <p:sp>
        <p:nvSpPr>
          <p:cNvPr id="14" name="Ograda vsebine 2"/>
          <p:cNvSpPr txBox="1">
            <a:spLocks/>
          </p:cNvSpPr>
          <p:nvPr/>
        </p:nvSpPr>
        <p:spPr>
          <a:xfrm>
            <a:off x="180622" y="1490132"/>
            <a:ext cx="7151535" cy="48880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400" dirty="0" smtClean="0"/>
              <a:t>    V šolskem letu 1999/2000 so na SŠGT Maribor</a:t>
            </a:r>
          </a:p>
          <a:p>
            <a:pPr marL="0" indent="0">
              <a:buNone/>
            </a:pPr>
            <a:r>
              <a:rPr lang="sl-SI" sz="2400" dirty="0" smtClean="0"/>
              <a:t>     izvajali naslednje programe:</a:t>
            </a:r>
          </a:p>
          <a:p>
            <a:pPr marL="0" indent="0">
              <a:buNone/>
            </a:pPr>
            <a:endParaRPr lang="sl-SI" sz="2400" dirty="0" smtClean="0"/>
          </a:p>
          <a:p>
            <a:pPr lvl="1"/>
            <a:r>
              <a:rPr lang="sl-SI" dirty="0" smtClean="0">
                <a:solidFill>
                  <a:schemeClr val="tx1"/>
                </a:solidFill>
              </a:rPr>
              <a:t>Srednje poklicno izobraževanje: kuhar, natakar </a:t>
            </a:r>
          </a:p>
          <a:p>
            <a:pPr marL="365760" lvl="1" indent="0">
              <a:buNone/>
            </a:pPr>
            <a:r>
              <a:rPr lang="sl-SI" dirty="0" smtClean="0">
                <a:solidFill>
                  <a:schemeClr val="tx1"/>
                </a:solidFill>
              </a:rPr>
              <a:t>   – dualni sistem;</a:t>
            </a:r>
          </a:p>
          <a:p>
            <a:pPr lvl="1"/>
            <a:r>
              <a:rPr lang="sl-SI" dirty="0" smtClean="0">
                <a:solidFill>
                  <a:schemeClr val="tx1"/>
                </a:solidFill>
              </a:rPr>
              <a:t>Srednje poklicno izobraževanje: kuhar, natakar </a:t>
            </a:r>
          </a:p>
          <a:p>
            <a:pPr marL="365760" lvl="1" indent="0">
              <a:buNone/>
            </a:pPr>
            <a:r>
              <a:rPr lang="sl-SI" dirty="0" smtClean="0">
                <a:solidFill>
                  <a:schemeClr val="tx1"/>
                </a:solidFill>
              </a:rPr>
              <a:t>    – 3-letna šola;</a:t>
            </a:r>
          </a:p>
          <a:p>
            <a:pPr lvl="1"/>
            <a:r>
              <a:rPr lang="sl-SI" dirty="0" smtClean="0">
                <a:solidFill>
                  <a:schemeClr val="tx1"/>
                </a:solidFill>
              </a:rPr>
              <a:t>Srednje strokovno izobraževanje: gostinski tehnik, </a:t>
            </a:r>
          </a:p>
          <a:p>
            <a:pPr marL="365760" lvl="1" indent="0">
              <a:buNone/>
            </a:pPr>
            <a:r>
              <a:rPr lang="sl-SI" dirty="0" smtClean="0">
                <a:solidFill>
                  <a:schemeClr val="tx1"/>
                </a:solidFill>
              </a:rPr>
              <a:t>    turistični tehnik – 4-letna šola;</a:t>
            </a:r>
          </a:p>
          <a:p>
            <a:pPr lvl="1"/>
            <a:r>
              <a:rPr lang="sl-SI" dirty="0" smtClean="0">
                <a:solidFill>
                  <a:schemeClr val="tx1"/>
                </a:solidFill>
              </a:rPr>
              <a:t>Srednje poklicno izobraževanje za odrasle: </a:t>
            </a:r>
          </a:p>
          <a:p>
            <a:pPr marL="365760" lvl="1" indent="0">
              <a:buNone/>
            </a:pPr>
            <a:r>
              <a:rPr lang="sl-SI" dirty="0" smtClean="0">
                <a:solidFill>
                  <a:schemeClr val="tx1"/>
                </a:solidFill>
              </a:rPr>
              <a:t>    kuhar in natakar</a:t>
            </a:r>
          </a:p>
          <a:p>
            <a:pPr marL="0" indent="0">
              <a:buFont typeface="Wingdings 2"/>
              <a:buNone/>
            </a:pPr>
            <a:endParaRPr lang="sl-SI" dirty="0" smtClean="0"/>
          </a:p>
          <a:p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2157" y="1311622"/>
            <a:ext cx="3706756" cy="3674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ravokotnik 1"/>
          <p:cNvSpPr/>
          <p:nvPr/>
        </p:nvSpPr>
        <p:spPr>
          <a:xfrm>
            <a:off x="8824291" y="4929066"/>
            <a:ext cx="1510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l-SI" sz="2400" dirty="0">
                <a:solidFill>
                  <a:prstClr val="white"/>
                </a:solidFill>
              </a:rPr>
              <a:t>1998−2012</a:t>
            </a:r>
          </a:p>
        </p:txBody>
      </p:sp>
    </p:spTree>
    <p:extLst>
      <p:ext uri="{BB962C8B-B14F-4D97-AF65-F5344CB8AC3E}">
        <p14:creationId xmlns:p14="http://schemas.microsoft.com/office/powerpoint/2010/main" val="209693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4294967295"/>
          </p:nvPr>
        </p:nvSpPr>
        <p:spPr>
          <a:xfrm>
            <a:off x="532632" y="1000828"/>
            <a:ext cx="9818842" cy="491454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l-SI" sz="1800" dirty="0"/>
          </a:p>
          <a:p>
            <a:r>
              <a:rPr lang="sl-SI" sz="2400" dirty="0" smtClean="0"/>
              <a:t> </a:t>
            </a:r>
            <a:r>
              <a:rPr lang="sl-SI" dirty="0"/>
              <a:t>2001/2002 </a:t>
            </a:r>
            <a:r>
              <a:rPr lang="sl-SI" dirty="0" smtClean="0"/>
              <a:t>je bil uveden program </a:t>
            </a:r>
            <a:r>
              <a:rPr lang="sl-SI" dirty="0"/>
              <a:t>PTI – </a:t>
            </a:r>
            <a:r>
              <a:rPr lang="sl-SI" dirty="0" smtClean="0"/>
              <a:t>srednje poklicno-tehniško </a:t>
            </a:r>
            <a:r>
              <a:rPr lang="sl-SI" dirty="0"/>
              <a:t>izobraževanje </a:t>
            </a:r>
            <a:r>
              <a:rPr lang="sl-SI" dirty="0" smtClean="0"/>
              <a:t>(nadaljevalni 2-letni </a:t>
            </a:r>
            <a:r>
              <a:rPr lang="sl-SI" dirty="0"/>
              <a:t>program za tiste, ki so končali </a:t>
            </a:r>
            <a:r>
              <a:rPr lang="sl-SI" dirty="0" smtClean="0"/>
              <a:t>poklicno izobraževanje) </a:t>
            </a:r>
            <a:r>
              <a:rPr lang="sl-SI" dirty="0"/>
              <a:t>T</a:t>
            </a:r>
            <a:r>
              <a:rPr lang="sl-SI" dirty="0" smtClean="0"/>
              <a:t>a program zadosti zahtevam EU po prenovi programov )</a:t>
            </a:r>
            <a:endParaRPr lang="sl-SI" dirty="0"/>
          </a:p>
          <a:p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V </a:t>
            </a:r>
            <a:r>
              <a:rPr lang="sl-SI" dirty="0"/>
              <a:t>šolskem letu 2001/2002 </a:t>
            </a:r>
            <a:r>
              <a:rPr lang="sl-SI" dirty="0" smtClean="0"/>
              <a:t>je bila prvič izvedena poklicna </a:t>
            </a:r>
            <a:r>
              <a:rPr lang="sl-SI" dirty="0"/>
              <a:t>matura za </a:t>
            </a:r>
            <a:r>
              <a:rPr lang="sl-SI" dirty="0" smtClean="0"/>
              <a:t>srednje strokovne programe (SSI).</a:t>
            </a:r>
          </a:p>
          <a:p>
            <a:pPr>
              <a:buFont typeface="Wingdings" panose="05000000000000000000" pitchFamily="2" charset="2"/>
              <a:buChar char="q"/>
            </a:pPr>
            <a:endParaRPr lang="sl-SI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l-SI" dirty="0" smtClean="0"/>
              <a:t>Leta 2007 </a:t>
            </a:r>
            <a:r>
              <a:rPr lang="sl-SI" dirty="0"/>
              <a:t>je prišlo do prenove programov, ki so v veljavi še </a:t>
            </a:r>
            <a:r>
              <a:rPr lang="sl-SI" dirty="0" smtClean="0"/>
              <a:t>sedaj (moduli, poudarek na uporabnosti stroke, obvezne in </a:t>
            </a:r>
            <a:r>
              <a:rPr lang="sl-SI" dirty="0" err="1" smtClean="0"/>
              <a:t>prostoizbirne</a:t>
            </a:r>
            <a:r>
              <a:rPr lang="sl-SI" dirty="0" smtClean="0"/>
              <a:t>  dejavnosti).</a:t>
            </a:r>
            <a:endParaRPr lang="sl-SI" dirty="0"/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532632" y="274471"/>
            <a:ext cx="5752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2001 PTI in poklicna matura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6800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755" y="1027289"/>
            <a:ext cx="6304844" cy="4872974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532632" y="274471"/>
            <a:ext cx="405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Učiteljski zbor 1998</a:t>
            </a:r>
            <a:endParaRPr lang="de-DE" sz="3600" dirty="0"/>
          </a:p>
        </p:txBody>
      </p:sp>
      <p:sp>
        <p:nvSpPr>
          <p:cNvPr id="5" name="Označba mesta vsebine 2"/>
          <p:cNvSpPr txBox="1">
            <a:spLocks/>
          </p:cNvSpPr>
          <p:nvPr/>
        </p:nvSpPr>
        <p:spPr>
          <a:xfrm>
            <a:off x="731938" y="2423283"/>
            <a:ext cx="2970817" cy="790223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800" dirty="0" smtClean="0"/>
              <a:t>Učiteljski zbor 1998 šteje preko 60 članov.</a:t>
            </a:r>
          </a:p>
          <a:p>
            <a:endParaRPr lang="sl-SI" sz="1800" dirty="0" smtClean="0"/>
          </a:p>
          <a:p>
            <a:pPr marL="0" indent="0">
              <a:buFont typeface="Wingdings 2"/>
              <a:buNone/>
            </a:pP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426161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jeZBesedilom 7"/>
          <p:cNvSpPr txBox="1"/>
          <p:nvPr/>
        </p:nvSpPr>
        <p:spPr>
          <a:xfrm>
            <a:off x="532632" y="274471"/>
            <a:ext cx="8300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SŠGT MB danes, ravnatelj Dušan Erjavec </a:t>
            </a:r>
          </a:p>
        </p:txBody>
      </p:sp>
      <p:sp>
        <p:nvSpPr>
          <p:cNvPr id="10" name="Označba mesta vsebine 2"/>
          <p:cNvSpPr txBox="1">
            <a:spLocks/>
          </p:cNvSpPr>
          <p:nvPr/>
        </p:nvSpPr>
        <p:spPr>
          <a:xfrm>
            <a:off x="7019849" y="2294679"/>
            <a:ext cx="2970817" cy="1971769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l-SI" sz="1800" dirty="0" smtClean="0"/>
          </a:p>
          <a:p>
            <a:endParaRPr lang="sl-SI" sz="1800" dirty="0" smtClean="0"/>
          </a:p>
          <a:p>
            <a:pPr marL="0" indent="0">
              <a:buFont typeface="Wingdings 2"/>
              <a:buNone/>
            </a:pPr>
            <a:endParaRPr lang="sl-SI" sz="20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565" y="1358916"/>
            <a:ext cx="4214999" cy="4383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868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4294967295"/>
          </p:nvPr>
        </p:nvSpPr>
        <p:spPr>
          <a:xfrm>
            <a:off x="857643" y="1534680"/>
            <a:ext cx="9938511" cy="43513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sl-SI" dirty="0"/>
              <a:t>S</a:t>
            </a:r>
            <a:r>
              <a:rPr lang="sl-SI" dirty="0" smtClean="0"/>
              <a:t>rednje strokovno izobraževanje (SSI), program Gastronomija in turizem; poklic: gastronomsko-turistični tehnik</a:t>
            </a:r>
          </a:p>
          <a:p>
            <a:endParaRPr lang="sl-SI" dirty="0" smtClean="0"/>
          </a:p>
          <a:p>
            <a:r>
              <a:rPr lang="sl-SI" dirty="0" smtClean="0"/>
              <a:t>Srednje poklicno izobraževanje (SPI), program Gastronomske in hotelske storitve; poklic: gastronom hotelir</a:t>
            </a:r>
            <a:endParaRPr lang="sl-SI" dirty="0"/>
          </a:p>
          <a:p>
            <a:endParaRPr lang="sl-SI" dirty="0" smtClean="0"/>
          </a:p>
          <a:p>
            <a:r>
              <a:rPr lang="sl-SI" dirty="0" smtClean="0"/>
              <a:t>Poklicno tehniško izobraževanje (PTI), program Gastronomija</a:t>
            </a:r>
            <a:r>
              <a:rPr lang="sl-SI" dirty="0"/>
              <a:t>;</a:t>
            </a:r>
            <a:r>
              <a:rPr lang="sl-SI" dirty="0" smtClean="0"/>
              <a:t> poklic: gastronomski tehnik</a:t>
            </a:r>
            <a:endParaRPr lang="sl-SI" dirty="0"/>
          </a:p>
          <a:p>
            <a:endParaRPr lang="sl-SI" dirty="0" smtClean="0"/>
          </a:p>
          <a:p>
            <a:r>
              <a:rPr lang="sl-SI" dirty="0" smtClean="0"/>
              <a:t>ŠO - Izobraževanje odraslih (SSI, PTI, SPI)</a:t>
            </a:r>
            <a:endParaRPr lang="sl-SI" dirty="0"/>
          </a:p>
        </p:txBody>
      </p:sp>
      <p:pic>
        <p:nvPicPr>
          <p:cNvPr id="4" name="Picture 2" descr="C:\Users\Uporabnik\Desktop\logo-226x30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135624"/>
            <a:ext cx="923925" cy="122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532632" y="274471"/>
            <a:ext cx="3291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Programi danes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302789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97" y="4163460"/>
            <a:ext cx="6460414" cy="1842228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532632" y="274471"/>
            <a:ext cx="7124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Vključenost v mreže šol in projekte</a:t>
            </a:r>
            <a:endParaRPr lang="de-DE" sz="3600" dirty="0"/>
          </a:p>
        </p:txBody>
      </p:sp>
      <p:pic>
        <p:nvPicPr>
          <p:cNvPr id="14" name="Picture 2" descr="Rezultat iskanja slik za UNESC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25" y="3460301"/>
            <a:ext cx="4060498" cy="2545387"/>
          </a:xfrm>
          <a:prstGeom prst="rect">
            <a:avLst/>
          </a:prstGeom>
          <a:blipFill>
            <a:blip r:embed="rId5">
              <a:alphaModFix amt="0"/>
            </a:blip>
            <a:tile tx="0" ty="0" sx="100000" sy="100000" flip="none" algn="tl"/>
          </a:blipFill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27" y="977245"/>
            <a:ext cx="2597748" cy="2680780"/>
          </a:xfrm>
          <a:prstGeom prst="rect">
            <a:avLst/>
          </a:prstGeom>
        </p:spPr>
      </p:pic>
      <p:pic>
        <p:nvPicPr>
          <p:cNvPr id="18" name="Picture 2" descr="Povezana sli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22" y="1133736"/>
            <a:ext cx="2822837" cy="2886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3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51" y="2653267"/>
            <a:ext cx="4426015" cy="269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2653267"/>
            <a:ext cx="4380539" cy="2601290"/>
          </a:xfrm>
          <a:prstGeom prst="rect">
            <a:avLst/>
          </a:prstGeom>
        </p:spPr>
      </p:pic>
      <p:sp>
        <p:nvSpPr>
          <p:cNvPr id="4" name="Označba mesta vsebine 2"/>
          <p:cNvSpPr txBox="1">
            <a:spLocks/>
          </p:cNvSpPr>
          <p:nvPr/>
        </p:nvSpPr>
        <p:spPr>
          <a:xfrm>
            <a:off x="4108385" y="1043249"/>
            <a:ext cx="2698815" cy="1527309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l-SI" sz="1800" dirty="0" smtClean="0"/>
          </a:p>
          <a:p>
            <a:r>
              <a:rPr lang="sl-SI" sz="1800" dirty="0" smtClean="0"/>
              <a:t>Dve lokaciji: </a:t>
            </a:r>
          </a:p>
          <a:p>
            <a:r>
              <a:rPr lang="sl-SI" sz="1800" dirty="0" smtClean="0"/>
              <a:t>Mladinska ulica 14 a, </a:t>
            </a:r>
          </a:p>
          <a:p>
            <a:r>
              <a:rPr lang="sl-SI" sz="1800" dirty="0" smtClean="0"/>
              <a:t>Cankarjeva ulica 5</a:t>
            </a:r>
          </a:p>
          <a:p>
            <a:endParaRPr lang="sl-SI" sz="1800" dirty="0" smtClean="0"/>
          </a:p>
          <a:p>
            <a:endParaRPr lang="sl-SI" sz="1800" dirty="0" smtClean="0"/>
          </a:p>
        </p:txBody>
      </p:sp>
      <p:sp>
        <p:nvSpPr>
          <p:cNvPr id="5" name="PoljeZBesedilom 4"/>
          <p:cNvSpPr txBox="1"/>
          <p:nvPr/>
        </p:nvSpPr>
        <p:spPr>
          <a:xfrm>
            <a:off x="532632" y="274471"/>
            <a:ext cx="2513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Dve lokaciji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99344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4294967295"/>
          </p:nvPr>
        </p:nvSpPr>
        <p:spPr>
          <a:xfrm>
            <a:off x="603956" y="1613605"/>
            <a:ext cx="3358444" cy="3581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l-PL" sz="1800" dirty="0"/>
              <a:t>R</a:t>
            </a:r>
            <a:r>
              <a:rPr lang="pl-PL" sz="1800" dirty="0" smtClean="0"/>
              <a:t>ekonstrukcija </a:t>
            </a:r>
            <a:r>
              <a:rPr lang="pl-PL" sz="1800" dirty="0"/>
              <a:t>objekta na Cankarjevi ulici 5, Maribor</a:t>
            </a:r>
            <a:endParaRPr lang="sl-SI" sz="18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31" y="1248122"/>
            <a:ext cx="6945581" cy="4851491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532632" y="274471"/>
            <a:ext cx="4291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Načrti za prihodnost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416940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790222" y="194762"/>
            <a:ext cx="10543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			        1958−2018,</a:t>
            </a:r>
          </a:p>
          <a:p>
            <a:r>
              <a:rPr lang="sl-SI" sz="3600" dirty="0" smtClean="0"/>
              <a:t> šola z bogato preteklostjo in svetlo prihodnostjo</a:t>
            </a:r>
            <a:endParaRPr lang="sl-SI" sz="3600" dirty="0"/>
          </a:p>
        </p:txBody>
      </p:sp>
      <p:pic>
        <p:nvPicPr>
          <p:cNvPr id="1026" name="Picture 2" descr="mp-2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9" t="12176" r="6041"/>
          <a:stretch/>
        </p:blipFill>
        <p:spPr bwMode="auto">
          <a:xfrm>
            <a:off x="2901243" y="1395091"/>
            <a:ext cx="6118981" cy="472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96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4294967295"/>
          </p:nvPr>
        </p:nvSpPr>
        <p:spPr>
          <a:xfrm>
            <a:off x="453610" y="1180573"/>
            <a:ext cx="7401221" cy="471222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sl-SI" sz="2400" dirty="0" smtClean="0"/>
              <a:t>17. 7. 1958 - ustanovljena Gostinska šola Maribor. </a:t>
            </a:r>
          </a:p>
          <a:p>
            <a:pPr marL="0" indent="0">
              <a:buNone/>
            </a:pPr>
            <a:r>
              <a:rPr lang="sl-SI" sz="2400" dirty="0" smtClean="0"/>
              <a:t>Prostori v restavraciji </a:t>
            </a:r>
            <a:r>
              <a:rPr lang="sl-SI" sz="2400" dirty="0"/>
              <a:t>Branik v Ljudskem </a:t>
            </a:r>
            <a:r>
              <a:rPr lang="sl-SI" sz="2400" dirty="0" smtClean="0"/>
              <a:t>vrtu, Mladinska ulica.</a:t>
            </a:r>
          </a:p>
          <a:p>
            <a:pPr marL="0" indent="0">
              <a:buNone/>
            </a:pPr>
            <a:r>
              <a:rPr lang="sl-SI" sz="2400" dirty="0"/>
              <a:t>T</a:t>
            </a:r>
            <a:r>
              <a:rPr lang="sl-SI" sz="2400" dirty="0" smtClean="0"/>
              <a:t>ežave </a:t>
            </a:r>
            <a:r>
              <a:rPr lang="sl-SI" sz="2400" dirty="0"/>
              <a:t>s </a:t>
            </a:r>
            <a:r>
              <a:rPr lang="sl-SI" sz="2400" dirty="0" smtClean="0"/>
              <a:t>prostori (ena učilnica), pomanjkanje kadrov za poučevanje.</a:t>
            </a:r>
          </a:p>
          <a:p>
            <a:pPr marL="0" indent="0">
              <a:buNone/>
            </a:pPr>
            <a:endParaRPr lang="sl-SI" sz="2400" dirty="0" smtClean="0"/>
          </a:p>
          <a:p>
            <a:r>
              <a:rPr lang="pl-PL" sz="2400" dirty="0"/>
              <a:t>1959 - odprt oddelek za odrasle – dvoletno </a:t>
            </a:r>
            <a:r>
              <a:rPr lang="pl-PL" sz="2400" dirty="0" smtClean="0"/>
              <a:t>šolanje.</a:t>
            </a:r>
          </a:p>
          <a:p>
            <a:endParaRPr lang="sl-SI" sz="2400" dirty="0" smtClean="0"/>
          </a:p>
          <a:p>
            <a:r>
              <a:rPr lang="sl-SI" sz="2400" dirty="0"/>
              <a:t>23. 4. 1960 </a:t>
            </a:r>
            <a:r>
              <a:rPr lang="sl-SI" sz="2400" dirty="0" smtClean="0"/>
              <a:t>- otvoritev </a:t>
            </a:r>
            <a:r>
              <a:rPr lang="sl-SI" sz="2400" dirty="0"/>
              <a:t>šolske </a:t>
            </a:r>
            <a:r>
              <a:rPr lang="sl-SI" sz="2400" dirty="0" smtClean="0"/>
              <a:t>delavnice.</a:t>
            </a:r>
          </a:p>
          <a:p>
            <a:endParaRPr lang="sl-SI" sz="2400" dirty="0" smtClean="0"/>
          </a:p>
          <a:p>
            <a:r>
              <a:rPr lang="pl-PL" sz="2400" dirty="0" smtClean="0"/>
              <a:t>Šolanje: šolski in vajeniški sistem.</a:t>
            </a:r>
          </a:p>
          <a:p>
            <a:endParaRPr lang="sl-SI" sz="2400" dirty="0" smtClean="0"/>
          </a:p>
        </p:txBody>
      </p:sp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2444976" y="195469"/>
            <a:ext cx="2240844" cy="80433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sl-SI" sz="3600" b="1" dirty="0" smtClean="0"/>
              <a:t>1958-1967</a:t>
            </a:r>
            <a:endParaRPr lang="sl-SI" sz="3600" b="1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7751177" y="5018967"/>
            <a:ext cx="3814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/>
              <a:t>Bruno </a:t>
            </a:r>
            <a:r>
              <a:rPr lang="sl-SI" sz="2400" dirty="0" err="1" smtClean="0"/>
              <a:t>Gerdovič</a:t>
            </a:r>
            <a:endParaRPr lang="sl-SI" sz="2400" dirty="0" smtClean="0"/>
          </a:p>
          <a:p>
            <a:pPr algn="ctr"/>
            <a:r>
              <a:rPr lang="sl-SI" sz="2400" dirty="0" smtClean="0"/>
              <a:t>1958 −1967</a:t>
            </a:r>
            <a:endParaRPr lang="sl-SI" sz="2400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532632" y="274471"/>
            <a:ext cx="1875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Začetki: </a:t>
            </a:r>
            <a:endParaRPr lang="de-DE" sz="3600" dirty="0"/>
          </a:p>
        </p:txBody>
      </p:sp>
      <p:sp>
        <p:nvSpPr>
          <p:cNvPr id="13" name="Pravokotnik 12"/>
          <p:cNvSpPr/>
          <p:nvPr/>
        </p:nvSpPr>
        <p:spPr>
          <a:xfrm>
            <a:off x="10388134" y="4152513"/>
            <a:ext cx="3787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200" dirty="0" err="1">
                <a:solidFill>
                  <a:prstClr val="white"/>
                </a:solidFill>
              </a:rPr>
              <a:t>gle</a:t>
            </a:r>
            <a:endParaRPr lang="de-DE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9775" y="1385686"/>
            <a:ext cx="3977094" cy="3047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470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t="1" b="62179"/>
          <a:stretch/>
        </p:blipFill>
        <p:spPr>
          <a:xfrm>
            <a:off x="5659390" y="2388771"/>
            <a:ext cx="5286762" cy="2252324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532631" y="247006"/>
            <a:ext cx="9409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Praktični pouk kuharstva in strežbe v 60. letih </a:t>
            </a:r>
            <a:endParaRPr lang="de-DE" sz="3600" dirty="0"/>
          </a:p>
        </p:txBody>
      </p:sp>
      <p:sp>
        <p:nvSpPr>
          <p:cNvPr id="7" name="Označba mesta vsebine 2"/>
          <p:cNvSpPr txBox="1">
            <a:spLocks/>
          </p:cNvSpPr>
          <p:nvPr/>
        </p:nvSpPr>
        <p:spPr>
          <a:xfrm>
            <a:off x="6076735" y="4641095"/>
            <a:ext cx="4869417" cy="64677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800" dirty="0" smtClean="0"/>
              <a:t>Učenci strežejo v narodnih nošah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/>
          <a:srcRect t="53240" b="-2"/>
          <a:stretch/>
        </p:blipFill>
        <p:spPr>
          <a:xfrm>
            <a:off x="1174044" y="3949907"/>
            <a:ext cx="3734012" cy="1966876"/>
          </a:xfrm>
          <a:prstGeom prst="rect">
            <a:avLst/>
          </a:prstGeom>
        </p:spPr>
      </p:pic>
      <p:sp>
        <p:nvSpPr>
          <p:cNvPr id="9" name="Označba mesta vsebine 2"/>
          <p:cNvSpPr txBox="1">
            <a:spLocks/>
          </p:cNvSpPr>
          <p:nvPr/>
        </p:nvSpPr>
        <p:spPr>
          <a:xfrm>
            <a:off x="4908055" y="5603143"/>
            <a:ext cx="4869417" cy="43939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800" dirty="0" smtClean="0"/>
              <a:t>Pri pouku v kuhinji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77304" y="403902"/>
            <a:ext cx="2407771" cy="3814291"/>
          </a:xfrm>
          <a:prstGeom prst="rect">
            <a:avLst/>
          </a:prstGeom>
        </p:spPr>
      </p:pic>
      <p:sp>
        <p:nvSpPr>
          <p:cNvPr id="11" name="Označba mesta vsebine 2"/>
          <p:cNvSpPr txBox="1">
            <a:spLocks/>
          </p:cNvSpPr>
          <p:nvPr/>
        </p:nvSpPr>
        <p:spPr>
          <a:xfrm>
            <a:off x="5060456" y="1269325"/>
            <a:ext cx="4869417" cy="43939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800" dirty="0" smtClean="0"/>
              <a:t>Prvi  prostori šole v restavraciji Ljudski vrt</a:t>
            </a:r>
          </a:p>
        </p:txBody>
      </p:sp>
    </p:spTree>
    <p:extLst>
      <p:ext uri="{BB962C8B-B14F-4D97-AF65-F5344CB8AC3E}">
        <p14:creationId xmlns:p14="http://schemas.microsoft.com/office/powerpoint/2010/main" val="169132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1" y="876298"/>
            <a:ext cx="5644444" cy="5011126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532631" y="247006"/>
            <a:ext cx="1725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70. leta </a:t>
            </a:r>
            <a:endParaRPr lang="de-DE" sz="3600" dirty="0"/>
          </a:p>
        </p:txBody>
      </p:sp>
      <p:sp>
        <p:nvSpPr>
          <p:cNvPr id="7" name="Označba mesta vsebine 2"/>
          <p:cNvSpPr txBox="1">
            <a:spLocks/>
          </p:cNvSpPr>
          <p:nvPr/>
        </p:nvSpPr>
        <p:spPr>
          <a:xfrm>
            <a:off x="191911" y="1004711"/>
            <a:ext cx="4718757" cy="488271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l-SI" sz="1800" dirty="0" smtClean="0"/>
          </a:p>
          <a:p>
            <a:r>
              <a:rPr lang="it-IT" sz="4400" dirty="0"/>
              <a:t>1960 </a:t>
            </a:r>
            <a:r>
              <a:rPr lang="sl-SI" sz="4400" dirty="0"/>
              <a:t>–</a:t>
            </a:r>
            <a:r>
              <a:rPr lang="it-IT" sz="4400" dirty="0"/>
              <a:t> </a:t>
            </a:r>
            <a:r>
              <a:rPr lang="sl-SI" sz="4400" dirty="0"/>
              <a:t>pričetek </a:t>
            </a:r>
            <a:r>
              <a:rPr lang="it-IT" sz="4400" dirty="0" err="1"/>
              <a:t>grad</a:t>
            </a:r>
            <a:r>
              <a:rPr lang="sl-SI" sz="4400" dirty="0"/>
              <a:t>nje</a:t>
            </a:r>
            <a:r>
              <a:rPr lang="it-IT" sz="4400" dirty="0"/>
              <a:t> </a:t>
            </a:r>
            <a:r>
              <a:rPr lang="it-IT" sz="4400" dirty="0" err="1"/>
              <a:t>nov</a:t>
            </a:r>
            <a:r>
              <a:rPr lang="sl-SI" sz="4400" dirty="0"/>
              <a:t>e</a:t>
            </a:r>
            <a:r>
              <a:rPr lang="it-IT" sz="4400" dirty="0"/>
              <a:t> </a:t>
            </a:r>
            <a:r>
              <a:rPr lang="sl-SI" sz="4400" dirty="0"/>
              <a:t>stavbe</a:t>
            </a:r>
            <a:r>
              <a:rPr lang="it-IT" sz="4400" dirty="0"/>
              <a:t> </a:t>
            </a:r>
            <a:r>
              <a:rPr lang="sl-SI" sz="4400" dirty="0"/>
              <a:t>v</a:t>
            </a:r>
            <a:r>
              <a:rPr lang="it-IT" sz="4400" dirty="0"/>
              <a:t> </a:t>
            </a:r>
            <a:r>
              <a:rPr lang="it-IT" sz="4400" dirty="0" err="1"/>
              <a:t>Mladinski</a:t>
            </a:r>
            <a:r>
              <a:rPr lang="it-IT" sz="4400" dirty="0"/>
              <a:t> ulici 14</a:t>
            </a:r>
            <a:r>
              <a:rPr lang="sl-SI" sz="4400" dirty="0"/>
              <a:t> (današnja STŠ</a:t>
            </a:r>
            <a:r>
              <a:rPr lang="sl-SI" sz="4400" dirty="0" smtClean="0"/>
              <a:t>).</a:t>
            </a:r>
          </a:p>
          <a:p>
            <a:endParaRPr lang="sl-SI" sz="4400" dirty="0"/>
          </a:p>
          <a:p>
            <a:r>
              <a:rPr lang="pt-BR" sz="4400" dirty="0"/>
              <a:t>12. 9. 1962 - šola se preimenuje v Gostinski šolski center</a:t>
            </a:r>
            <a:r>
              <a:rPr lang="sl-SI" sz="4400" dirty="0"/>
              <a:t>.</a:t>
            </a:r>
            <a:endParaRPr lang="pl-PL" sz="4400" dirty="0"/>
          </a:p>
          <a:p>
            <a:endParaRPr lang="sl-SI" sz="4400" dirty="0"/>
          </a:p>
          <a:p>
            <a:pPr marL="0" indent="0">
              <a:buNone/>
            </a:pPr>
            <a:endParaRPr lang="sl-SI" sz="4400" dirty="0"/>
          </a:p>
          <a:p>
            <a:r>
              <a:rPr lang="sl-SI" sz="4400" dirty="0" smtClean="0"/>
              <a:t>24. 11. 1962 – otvoritev nove lokacije na </a:t>
            </a:r>
            <a:r>
              <a:rPr lang="sl-SI" sz="4400" dirty="0" err="1" smtClean="0"/>
              <a:t>na</a:t>
            </a:r>
            <a:r>
              <a:rPr lang="sl-SI" sz="4400" dirty="0" smtClean="0"/>
              <a:t> Mladinski 14</a:t>
            </a:r>
          </a:p>
          <a:p>
            <a:pPr marL="0" indent="0">
              <a:buNone/>
            </a:pPr>
            <a:r>
              <a:rPr lang="sl-SI" sz="4400" dirty="0" smtClean="0"/>
              <a:t>     (zdajšnja Srednja trgovska šola )</a:t>
            </a:r>
          </a:p>
          <a:p>
            <a:pPr marL="0" indent="0">
              <a:buNone/>
            </a:pPr>
            <a:r>
              <a:rPr lang="sl-SI" sz="4400" dirty="0" smtClean="0"/>
              <a:t> </a:t>
            </a:r>
          </a:p>
          <a:p>
            <a:pPr marL="0" indent="0">
              <a:buNone/>
            </a:pPr>
            <a:endParaRPr lang="sl-SI" sz="1800" dirty="0" smtClean="0"/>
          </a:p>
          <a:p>
            <a:pPr marL="0" indent="0">
              <a:buNone/>
            </a:pPr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33499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645" y="1125315"/>
            <a:ext cx="3124668" cy="4660878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532632" y="274471"/>
            <a:ext cx="9524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Gradnja novih prostorov na Mladinski ulici 14 </a:t>
            </a:r>
            <a:endParaRPr lang="de-DE" sz="36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67" y="1670114"/>
            <a:ext cx="7393756" cy="30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3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4294967295"/>
          </p:nvPr>
        </p:nvSpPr>
        <p:spPr>
          <a:xfrm>
            <a:off x="7437968" y="4533464"/>
            <a:ext cx="4079356" cy="138191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sl-SI" sz="1800" dirty="0" smtClean="0"/>
          </a:p>
          <a:p>
            <a:r>
              <a:rPr lang="sl-SI" sz="2400" dirty="0" smtClean="0"/>
              <a:t>Ravnateljica </a:t>
            </a:r>
          </a:p>
          <a:p>
            <a:r>
              <a:rPr lang="sl-SI" sz="2400" dirty="0" smtClean="0"/>
              <a:t>Andreja </a:t>
            </a:r>
            <a:r>
              <a:rPr lang="sl-SI" sz="2400" dirty="0" err="1"/>
              <a:t>Tvrtkovič</a:t>
            </a:r>
            <a:r>
              <a:rPr lang="sl-SI" sz="2400" dirty="0"/>
              <a:t> </a:t>
            </a:r>
            <a:r>
              <a:rPr lang="sl-SI" sz="2400" dirty="0" smtClean="0"/>
              <a:t>Požar (1967−1972</a:t>
            </a:r>
            <a:r>
              <a:rPr lang="sl-SI" sz="1800" dirty="0" smtClean="0"/>
              <a:t>)</a:t>
            </a:r>
            <a:endParaRPr lang="sl-SI" sz="1800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532631" y="247006"/>
            <a:ext cx="1725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70. leta </a:t>
            </a:r>
            <a:endParaRPr lang="de-DE" sz="3600" dirty="0"/>
          </a:p>
        </p:txBody>
      </p:sp>
      <p:sp>
        <p:nvSpPr>
          <p:cNvPr id="12" name="Označba mesta vsebine 2"/>
          <p:cNvSpPr txBox="1">
            <a:spLocks/>
          </p:cNvSpPr>
          <p:nvPr/>
        </p:nvSpPr>
        <p:spPr>
          <a:xfrm>
            <a:off x="803251" y="2084234"/>
            <a:ext cx="6269182" cy="3378681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400" dirty="0" smtClean="0"/>
              <a:t>Poklicno izobraževanje:  3-letni programi kuharstva, strežbe</a:t>
            </a:r>
          </a:p>
          <a:p>
            <a:r>
              <a:rPr lang="pl-PL" sz="2400" dirty="0" smtClean="0"/>
              <a:t>Strokovna nadgradnja: 2-letna hotelska šola za odrasle − gostinski tehnik </a:t>
            </a:r>
          </a:p>
          <a:p>
            <a:r>
              <a:rPr lang="sl-SI" sz="2400" dirty="0" smtClean="0"/>
              <a:t>Strokovna nadgradnja: 2-letna poslovodska gostinska šola</a:t>
            </a:r>
            <a:r>
              <a:rPr lang="pl-PL" sz="2400" dirty="0" smtClean="0"/>
              <a:t>− gostinski poslovodja</a:t>
            </a:r>
            <a:endParaRPr lang="sl-SI" sz="2400" dirty="0" smtClean="0"/>
          </a:p>
          <a:p>
            <a:pPr marL="0" indent="0">
              <a:buNone/>
            </a:pPr>
            <a:endParaRPr lang="sl-SI" sz="1800" dirty="0" smtClean="0"/>
          </a:p>
          <a:p>
            <a:pPr marL="0" indent="0">
              <a:buNone/>
            </a:pPr>
            <a:endParaRPr lang="sl-SI" sz="18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03" y="1151467"/>
            <a:ext cx="2326937" cy="351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60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532632" y="274471"/>
            <a:ext cx="6503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25 let ravnatelj − Marijan </a:t>
            </a:r>
            <a:r>
              <a:rPr lang="sl-SI" sz="3600" dirty="0" err="1" smtClean="0"/>
              <a:t>Velnar</a:t>
            </a:r>
            <a:endParaRPr lang="de-DE" sz="3600" dirty="0"/>
          </a:p>
        </p:txBody>
      </p:sp>
      <p:sp>
        <p:nvSpPr>
          <p:cNvPr id="5" name="Označba mesta vsebine 2"/>
          <p:cNvSpPr txBox="1">
            <a:spLocks/>
          </p:cNvSpPr>
          <p:nvPr/>
        </p:nvSpPr>
        <p:spPr>
          <a:xfrm>
            <a:off x="1027290" y="2235198"/>
            <a:ext cx="4632038" cy="1971769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400" dirty="0" smtClean="0"/>
              <a:t>Ravnatelj</a:t>
            </a:r>
          </a:p>
          <a:p>
            <a:r>
              <a:rPr lang="sl-SI" sz="2400" dirty="0" smtClean="0"/>
              <a:t>Marijan </a:t>
            </a:r>
            <a:r>
              <a:rPr lang="sl-SI" sz="2400" dirty="0" err="1" smtClean="0"/>
              <a:t>Velnar</a:t>
            </a:r>
            <a:endParaRPr lang="sl-SI" sz="2400" dirty="0" smtClean="0"/>
          </a:p>
          <a:p>
            <a:r>
              <a:rPr lang="sl-SI" sz="2400" dirty="0" smtClean="0"/>
              <a:t>1972−1997</a:t>
            </a:r>
          </a:p>
          <a:p>
            <a:r>
              <a:rPr lang="sl-SI" sz="2400" dirty="0" smtClean="0"/>
              <a:t>Razcvet šole</a:t>
            </a:r>
          </a:p>
          <a:p>
            <a:endParaRPr lang="sl-SI" sz="2400" i="1" dirty="0"/>
          </a:p>
          <a:p>
            <a:r>
              <a:rPr lang="sl-SI" sz="2400" i="1" dirty="0" smtClean="0"/>
              <a:t>Sreča je v drobnih stvareh!</a:t>
            </a:r>
          </a:p>
          <a:p>
            <a:endParaRPr lang="sl-SI" sz="2400" dirty="0" smtClean="0"/>
          </a:p>
          <a:p>
            <a:pPr marL="0" indent="0">
              <a:buFont typeface="Wingdings 2"/>
              <a:buNone/>
            </a:pPr>
            <a:endParaRPr lang="sl-SI" sz="20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6066" y="1784350"/>
            <a:ext cx="4921093" cy="3410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267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4294967295"/>
          </p:nvPr>
        </p:nvSpPr>
        <p:spPr>
          <a:xfrm>
            <a:off x="1018392" y="1125969"/>
            <a:ext cx="9843911" cy="1971769"/>
          </a:xfrm>
          <a:prstGeom prst="rect">
            <a:avLst/>
          </a:prstGeom>
        </p:spPr>
        <p:txBody>
          <a:bodyPr/>
          <a:lstStyle/>
          <a:p>
            <a:r>
              <a:rPr lang="sl-SI" sz="2400" dirty="0"/>
              <a:t>L</a:t>
            </a:r>
            <a:r>
              <a:rPr lang="sl-SI" sz="2400" dirty="0" smtClean="0"/>
              <a:t>eta 1981: Srednja šola za gostinstvo in turizem Maribor </a:t>
            </a:r>
          </a:p>
          <a:p>
            <a:r>
              <a:rPr lang="sl-SI" sz="2400" dirty="0" smtClean="0"/>
              <a:t>Uvedba  </a:t>
            </a:r>
            <a:r>
              <a:rPr lang="sl-SI" sz="2400" dirty="0"/>
              <a:t>4-letnega </a:t>
            </a:r>
            <a:r>
              <a:rPr lang="sl-SI" sz="2400" dirty="0" smtClean="0"/>
              <a:t>strokovnega programa v redno izobraževanje − tehnik </a:t>
            </a:r>
            <a:r>
              <a:rPr lang="sl-SI" sz="2400" dirty="0"/>
              <a:t>kuharstva/tehnik strežbe </a:t>
            </a:r>
            <a:endParaRPr lang="sl-SI" sz="2400" dirty="0" smtClean="0"/>
          </a:p>
          <a:p>
            <a:r>
              <a:rPr lang="sl-SI" sz="2400" dirty="0" smtClean="0"/>
              <a:t>Preselitev v stavbo na Mladinski ulici 14 a (otvoritev </a:t>
            </a:r>
            <a:r>
              <a:rPr lang="sl-SI" sz="2400" dirty="0"/>
              <a:t>18. 6. </a:t>
            </a:r>
            <a:r>
              <a:rPr lang="sl-SI" sz="2400" dirty="0" smtClean="0"/>
              <a:t>1982)</a:t>
            </a:r>
          </a:p>
          <a:p>
            <a:pPr marL="0" indent="0">
              <a:buNone/>
            </a:pPr>
            <a:endParaRPr lang="sl-SI" sz="2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32" y="3006741"/>
            <a:ext cx="3680912" cy="255560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320" y="3006741"/>
            <a:ext cx="3680911" cy="255560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635" y="3006741"/>
            <a:ext cx="3553850" cy="2555604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532632" y="274471"/>
            <a:ext cx="4753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Novo ime in pridobitve</a:t>
            </a:r>
            <a:endParaRPr lang="de-DE" sz="3600" dirty="0"/>
          </a:p>
        </p:txBody>
      </p:sp>
      <p:sp>
        <p:nvSpPr>
          <p:cNvPr id="9" name="Pravokotnik 8"/>
          <p:cNvSpPr/>
          <p:nvPr/>
        </p:nvSpPr>
        <p:spPr>
          <a:xfrm>
            <a:off x="5940348" y="3244334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−</a:t>
            </a:r>
            <a:endParaRPr lang="de-DE" dirty="0"/>
          </a:p>
        </p:txBody>
      </p:sp>
      <p:sp>
        <p:nvSpPr>
          <p:cNvPr id="10" name="Označba mesta vsebine 2"/>
          <p:cNvSpPr txBox="1">
            <a:spLocks/>
          </p:cNvSpPr>
          <p:nvPr/>
        </p:nvSpPr>
        <p:spPr>
          <a:xfrm>
            <a:off x="432783" y="5517773"/>
            <a:ext cx="6851073" cy="1971769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800" dirty="0" smtClean="0"/>
              <a:t>18. 6. 1982</a:t>
            </a:r>
          </a:p>
          <a:p>
            <a:pPr marL="0" indent="0">
              <a:buFont typeface="Wingdings 2"/>
              <a:buNone/>
            </a:pPr>
            <a:endParaRPr lang="sl-SI" sz="2000" dirty="0"/>
          </a:p>
        </p:txBody>
      </p:sp>
      <p:sp>
        <p:nvSpPr>
          <p:cNvPr id="11" name="Označba mesta vsebine 2"/>
          <p:cNvSpPr txBox="1">
            <a:spLocks/>
          </p:cNvSpPr>
          <p:nvPr/>
        </p:nvSpPr>
        <p:spPr>
          <a:xfrm>
            <a:off x="4411196" y="5517773"/>
            <a:ext cx="3680911" cy="619498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800" dirty="0" smtClean="0"/>
              <a:t>Častni gostje</a:t>
            </a:r>
          </a:p>
          <a:p>
            <a:pPr marL="0" indent="0">
              <a:buFont typeface="Wingdings 2"/>
              <a:buNone/>
            </a:pPr>
            <a:endParaRPr lang="sl-SI" sz="2000" dirty="0"/>
          </a:p>
        </p:txBody>
      </p:sp>
      <p:sp>
        <p:nvSpPr>
          <p:cNvPr id="12" name="Označba mesta vsebine 2"/>
          <p:cNvSpPr txBox="1">
            <a:spLocks/>
          </p:cNvSpPr>
          <p:nvPr/>
        </p:nvSpPr>
        <p:spPr>
          <a:xfrm>
            <a:off x="8237303" y="5521498"/>
            <a:ext cx="3553850" cy="55688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800" dirty="0" smtClean="0"/>
              <a:t>Otvoritev z rdečim trakom</a:t>
            </a:r>
          </a:p>
          <a:p>
            <a:pPr marL="0" indent="0">
              <a:buFont typeface="Wingdings 2"/>
              <a:buNone/>
            </a:pP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96781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4294967295"/>
          </p:nvPr>
        </p:nvSpPr>
        <p:spPr>
          <a:xfrm>
            <a:off x="690039" y="920802"/>
            <a:ext cx="11129428" cy="2608944"/>
          </a:xfrm>
          <a:prstGeom prst="rect">
            <a:avLst/>
          </a:prstGeom>
        </p:spPr>
        <p:txBody>
          <a:bodyPr/>
          <a:lstStyle/>
          <a:p>
            <a:r>
              <a:rPr lang="sl-SI" sz="2400" dirty="0" smtClean="0"/>
              <a:t>1982/1983 uvedba </a:t>
            </a:r>
            <a:r>
              <a:rPr lang="sl-SI" sz="2400" dirty="0"/>
              <a:t>programa turistična dela, smer turistični tehnik </a:t>
            </a:r>
            <a:br>
              <a:rPr lang="sl-SI" sz="2400" dirty="0"/>
            </a:br>
            <a:r>
              <a:rPr lang="sl-SI" sz="2400" dirty="0"/>
              <a:t>(4-letni program</a:t>
            </a:r>
            <a:r>
              <a:rPr lang="sl-SI" sz="2400" dirty="0" smtClean="0"/>
              <a:t>)</a:t>
            </a:r>
          </a:p>
          <a:p>
            <a:r>
              <a:rPr lang="sl-SI" sz="2400" dirty="0" smtClean="0"/>
              <a:t>1990 uvedba zaključnega izpita , splošne mature</a:t>
            </a:r>
          </a:p>
          <a:p>
            <a:r>
              <a:rPr lang="sl-SI" sz="2400" dirty="0" smtClean="0"/>
              <a:t>Izvajanje </a:t>
            </a:r>
            <a:r>
              <a:rPr lang="sl-SI" sz="2400" dirty="0"/>
              <a:t>splošne mature med leti </a:t>
            </a:r>
            <a:r>
              <a:rPr lang="sl-SI" sz="2400" dirty="0" smtClean="0"/>
              <a:t>1994−2001</a:t>
            </a:r>
            <a:endParaRPr lang="sl-SI" sz="2400" dirty="0"/>
          </a:p>
          <a:p>
            <a:r>
              <a:rPr lang="sl-SI" sz="2400" dirty="0" smtClean="0"/>
              <a:t>Izvajanje </a:t>
            </a:r>
            <a:r>
              <a:rPr lang="sl-SI" sz="2400" dirty="0"/>
              <a:t>dualnega sistema </a:t>
            </a:r>
            <a:r>
              <a:rPr lang="sl-SI" sz="2400" dirty="0" smtClean="0"/>
              <a:t>izobraževanja</a:t>
            </a:r>
            <a:endParaRPr lang="sl-SI" sz="2400" dirty="0"/>
          </a:p>
          <a:p>
            <a:endParaRPr lang="sl-SI" sz="2000" dirty="0"/>
          </a:p>
          <a:p>
            <a:endParaRPr lang="sl-SI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12" y="2696985"/>
            <a:ext cx="10052398" cy="329177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532632" y="274471"/>
            <a:ext cx="6250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1982 − program Turistična dela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77199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r">
  <a:themeElements>
    <a:clrScheme name="Papi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i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0</TotalTime>
  <Words>552</Words>
  <Application>Microsoft Office PowerPoint</Application>
  <PresentationFormat>Po meri</PresentationFormat>
  <Paragraphs>101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0" baseType="lpstr">
      <vt:lpstr>Papir</vt:lpstr>
      <vt:lpstr>PowerPointova predstavitev</vt:lpstr>
      <vt:lpstr>1958-1967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ŠOLA Z OKUSOM – ŽE 60 LET</dc:title>
  <dc:creator>Valentin</dc:creator>
  <cp:lastModifiedBy>Andrejka Korman</cp:lastModifiedBy>
  <cp:revision>129</cp:revision>
  <dcterms:created xsi:type="dcterms:W3CDTF">2018-03-06T13:51:22Z</dcterms:created>
  <dcterms:modified xsi:type="dcterms:W3CDTF">2018-12-02T16:59:07Z</dcterms:modified>
</cp:coreProperties>
</file>